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66" r:id="rId3"/>
    <p:sldId id="259" r:id="rId4"/>
    <p:sldId id="2147483642" r:id="rId5"/>
    <p:sldId id="299" r:id="rId6"/>
    <p:sldId id="257" r:id="rId7"/>
    <p:sldId id="263" r:id="rId8"/>
    <p:sldId id="258" r:id="rId9"/>
    <p:sldId id="261" r:id="rId10"/>
    <p:sldId id="260" r:id="rId11"/>
    <p:sldId id="262" r:id="rId12"/>
    <p:sldId id="271" r:id="rId13"/>
    <p:sldId id="269" r:id="rId14"/>
    <p:sldId id="272" r:id="rId15"/>
    <p:sldId id="267" r:id="rId16"/>
    <p:sldId id="264" r:id="rId17"/>
    <p:sldId id="2147483645" r:id="rId18"/>
    <p:sldId id="2147483644" r:id="rId19"/>
    <p:sldId id="2147483646" r:id="rId20"/>
    <p:sldId id="2147483647" r:id="rId21"/>
    <p:sldId id="2147483633" r:id="rId22"/>
    <p:sldId id="2147483635" r:id="rId23"/>
    <p:sldId id="268" r:id="rId24"/>
    <p:sldId id="265" r:id="rId25"/>
    <p:sldId id="270" r:id="rId26"/>
    <p:sldId id="29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F3644-D55E-43F6-AF24-7A19E15C839D}" v="2" dt="2026-02-13T15:30:26.464"/>
    <p1510:client id="{DDD211CF-7D41-4D4F-BC1D-1820B98A802A}" v="3" dt="2026-02-13T09:25:40.3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24" y="77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iossa" userId="c1683aedee6bb660" providerId="LiveId" clId="{939A67F0-8391-4CEC-BE40-BBCD607E55A6}"/>
    <pc:docChg chg="custSel addSld delSld modSld sldOrd">
      <pc:chgData name="angelo iossa" userId="c1683aedee6bb660" providerId="LiveId" clId="{939A67F0-8391-4CEC-BE40-BBCD607E55A6}" dt="2026-02-13T15:52:12.983" v="220" actId="962"/>
      <pc:docMkLst>
        <pc:docMk/>
      </pc:docMkLst>
      <pc:sldChg chg="modSp mod">
        <pc:chgData name="angelo iossa" userId="c1683aedee6bb660" providerId="LiveId" clId="{939A67F0-8391-4CEC-BE40-BBCD607E55A6}" dt="2026-02-13T15:31:32.475" v="180" actId="20577"/>
        <pc:sldMkLst>
          <pc:docMk/>
          <pc:sldMk cId="3818600221" sldId="256"/>
        </pc:sldMkLst>
        <pc:spChg chg="mod">
          <ac:chgData name="angelo iossa" userId="c1683aedee6bb660" providerId="LiveId" clId="{939A67F0-8391-4CEC-BE40-BBCD607E55A6}" dt="2026-02-13T15:31:32.475" v="180" actId="20577"/>
          <ac:spMkLst>
            <pc:docMk/>
            <pc:sldMk cId="3818600221" sldId="256"/>
            <ac:spMk id="7" creationId="{4BB9A3A3-B1ED-4D95-A337-A8C12B62BA38}"/>
          </ac:spMkLst>
        </pc:spChg>
      </pc:sldChg>
      <pc:sldChg chg="del">
        <pc:chgData name="angelo iossa" userId="c1683aedee6bb660" providerId="LiveId" clId="{939A67F0-8391-4CEC-BE40-BBCD607E55A6}" dt="2026-02-13T15:33:29.289" v="193" actId="47"/>
        <pc:sldMkLst>
          <pc:docMk/>
          <pc:sldMk cId="3207499948" sldId="257"/>
        </pc:sldMkLst>
      </pc:sldChg>
      <pc:sldChg chg="ord">
        <pc:chgData name="angelo iossa" userId="c1683aedee6bb660" providerId="LiveId" clId="{939A67F0-8391-4CEC-BE40-BBCD607E55A6}" dt="2026-02-13T15:31:44.474" v="182"/>
        <pc:sldMkLst>
          <pc:docMk/>
          <pc:sldMk cId="0" sldId="259"/>
        </pc:sldMkLst>
      </pc:sldChg>
      <pc:sldChg chg="modSp add mod ord">
        <pc:chgData name="angelo iossa" userId="c1683aedee6bb660" providerId="LiveId" clId="{939A67F0-8391-4CEC-BE40-BBCD607E55A6}" dt="2026-02-13T15:33:22.965" v="192" actId="114"/>
        <pc:sldMkLst>
          <pc:docMk/>
          <pc:sldMk cId="3721522238" sldId="299"/>
        </pc:sldMkLst>
        <pc:spChg chg="mod">
          <ac:chgData name="angelo iossa" userId="c1683aedee6bb660" providerId="LiveId" clId="{939A67F0-8391-4CEC-BE40-BBCD607E55A6}" dt="2026-02-13T15:33:22.965" v="192" actId="114"/>
          <ac:spMkLst>
            <pc:docMk/>
            <pc:sldMk cId="3721522238" sldId="299"/>
            <ac:spMk id="135" creationId="{D227CB2C-EC55-443E-15FC-37290548AD02}"/>
          </ac:spMkLst>
        </pc:spChg>
      </pc:sldChg>
      <pc:sldChg chg="modSp mod">
        <pc:chgData name="angelo iossa" userId="c1683aedee6bb660" providerId="LiveId" clId="{939A67F0-8391-4CEC-BE40-BBCD607E55A6}" dt="2026-02-13T15:30:33.995" v="9" actId="27636"/>
        <pc:sldMkLst>
          <pc:docMk/>
          <pc:sldMk cId="1290364454" sldId="2134804727"/>
        </pc:sldMkLst>
        <pc:spChg chg="mod">
          <ac:chgData name="angelo iossa" userId="c1683aedee6bb660" providerId="LiveId" clId="{939A67F0-8391-4CEC-BE40-BBCD607E55A6}" dt="2026-02-13T15:30:33.987" v="8" actId="27636"/>
          <ac:spMkLst>
            <pc:docMk/>
            <pc:sldMk cId="1290364454" sldId="2134804727"/>
            <ac:spMk id="2" creationId="{50B4CE46-66CE-47C4-7020-0D734E486C4F}"/>
          </ac:spMkLst>
        </pc:spChg>
        <pc:spChg chg="mod">
          <ac:chgData name="angelo iossa" userId="c1683aedee6bb660" providerId="LiveId" clId="{939A67F0-8391-4CEC-BE40-BBCD607E55A6}" dt="2026-02-13T15:30:33.995" v="9" actId="27636"/>
          <ac:spMkLst>
            <pc:docMk/>
            <pc:sldMk cId="1290364454" sldId="2134804727"/>
            <ac:spMk id="34" creationId="{D708A19D-5FDF-B008-6EFD-91BDE0571CC7}"/>
          </ac:spMkLst>
        </pc:spChg>
      </pc:sldChg>
      <pc:sldChg chg="modSp mod">
        <pc:chgData name="angelo iossa" userId="c1683aedee6bb660" providerId="LiveId" clId="{939A67F0-8391-4CEC-BE40-BBCD607E55A6}" dt="2026-02-13T15:30:34.022" v="12" actId="27636"/>
        <pc:sldMkLst>
          <pc:docMk/>
          <pc:sldMk cId="2270449340" sldId="2134804731"/>
        </pc:sldMkLst>
        <pc:spChg chg="mod">
          <ac:chgData name="angelo iossa" userId="c1683aedee6bb660" providerId="LiveId" clId="{939A67F0-8391-4CEC-BE40-BBCD607E55A6}" dt="2026-02-13T15:30:34.012" v="11" actId="27636"/>
          <ac:spMkLst>
            <pc:docMk/>
            <pc:sldMk cId="2270449340" sldId="2134804731"/>
            <ac:spMk id="2" creationId="{50C33DD1-1B34-E5EE-5486-F8CCAE69085F}"/>
          </ac:spMkLst>
        </pc:spChg>
        <pc:spChg chg="mod">
          <ac:chgData name="angelo iossa" userId="c1683aedee6bb660" providerId="LiveId" clId="{939A67F0-8391-4CEC-BE40-BBCD607E55A6}" dt="2026-02-13T15:30:34.022" v="12" actId="27636"/>
          <ac:spMkLst>
            <pc:docMk/>
            <pc:sldMk cId="2270449340" sldId="2134804731"/>
            <ac:spMk id="34" creationId="{7D02D897-5315-3A95-2491-52B8BB04B0E0}"/>
          </ac:spMkLst>
        </pc:spChg>
      </pc:sldChg>
      <pc:sldChg chg="modSp mod">
        <pc:chgData name="angelo iossa" userId="c1683aedee6bb660" providerId="LiveId" clId="{939A67F0-8391-4CEC-BE40-BBCD607E55A6}" dt="2026-02-13T15:30:34.006" v="10" actId="27636"/>
        <pc:sldMkLst>
          <pc:docMk/>
          <pc:sldMk cId="1192052835" sldId="2147483394"/>
        </pc:sldMkLst>
        <pc:spChg chg="mod">
          <ac:chgData name="angelo iossa" userId="c1683aedee6bb660" providerId="LiveId" clId="{939A67F0-8391-4CEC-BE40-BBCD607E55A6}" dt="2026-02-13T15:30:34.006" v="10" actId="27636"/>
          <ac:spMkLst>
            <pc:docMk/>
            <pc:sldMk cId="1192052835" sldId="2147483394"/>
            <ac:spMk id="34" creationId="{D708A19D-5FDF-B008-6EFD-91BDE0571CC7}"/>
          </ac:spMkLst>
        </pc:spChg>
      </pc:sldChg>
      <pc:sldChg chg="modSp mod">
        <pc:chgData name="angelo iossa" userId="c1683aedee6bb660" providerId="LiveId" clId="{939A67F0-8391-4CEC-BE40-BBCD607E55A6}" dt="2026-02-13T15:37:55.953" v="206" actId="27636"/>
        <pc:sldMkLst>
          <pc:docMk/>
          <pc:sldMk cId="941644110" sldId="2147483633"/>
        </pc:sldMkLst>
        <pc:spChg chg="mod">
          <ac:chgData name="angelo iossa" userId="c1683aedee6bb660" providerId="LiveId" clId="{939A67F0-8391-4CEC-BE40-BBCD607E55A6}" dt="2026-02-13T15:37:55.953" v="206" actId="27636"/>
          <ac:spMkLst>
            <pc:docMk/>
            <pc:sldMk cId="941644110" sldId="2147483633"/>
            <ac:spMk id="7" creationId="{63672D4B-B416-44AC-425D-292E2F0D3F28}"/>
          </ac:spMkLst>
        </pc:spChg>
      </pc:sldChg>
      <pc:sldChg chg="modSp mod">
        <pc:chgData name="angelo iossa" userId="c1683aedee6bb660" providerId="LiveId" clId="{939A67F0-8391-4CEC-BE40-BBCD607E55A6}" dt="2026-02-13T15:37:45.912" v="200" actId="403"/>
        <pc:sldMkLst>
          <pc:docMk/>
          <pc:sldMk cId="4093341475" sldId="2147483634"/>
        </pc:sldMkLst>
        <pc:spChg chg="mod">
          <ac:chgData name="angelo iossa" userId="c1683aedee6bb660" providerId="LiveId" clId="{939A67F0-8391-4CEC-BE40-BBCD607E55A6}" dt="2026-02-13T15:37:45.912" v="200" actId="403"/>
          <ac:spMkLst>
            <pc:docMk/>
            <pc:sldMk cId="4093341475" sldId="2147483634"/>
            <ac:spMk id="7" creationId="{BC9A2D10-96FB-880C-2AA9-5E910639BBA5}"/>
          </ac:spMkLst>
        </pc:spChg>
      </pc:sldChg>
      <pc:sldChg chg="modSp mod">
        <pc:chgData name="angelo iossa" userId="c1683aedee6bb660" providerId="LiveId" clId="{939A67F0-8391-4CEC-BE40-BBCD607E55A6}" dt="2026-02-13T15:38:08.018" v="207" actId="207"/>
        <pc:sldMkLst>
          <pc:docMk/>
          <pc:sldMk cId="3088392115" sldId="2147483635"/>
        </pc:sldMkLst>
        <pc:spChg chg="mod">
          <ac:chgData name="angelo iossa" userId="c1683aedee6bb660" providerId="LiveId" clId="{939A67F0-8391-4CEC-BE40-BBCD607E55A6}" dt="2026-02-13T15:30:33.977" v="7" actId="27636"/>
          <ac:spMkLst>
            <pc:docMk/>
            <pc:sldMk cId="3088392115" sldId="2147483635"/>
            <ac:spMk id="2" creationId="{ABCAA820-9D5C-077C-F2D5-C5707AC2244D}"/>
          </ac:spMkLst>
        </pc:spChg>
        <pc:spChg chg="mod">
          <ac:chgData name="angelo iossa" userId="c1683aedee6bb660" providerId="LiveId" clId="{939A67F0-8391-4CEC-BE40-BBCD607E55A6}" dt="2026-02-13T15:30:33.974" v="6" actId="27636"/>
          <ac:spMkLst>
            <pc:docMk/>
            <pc:sldMk cId="3088392115" sldId="2147483635"/>
            <ac:spMk id="34" creationId="{06415672-B0C5-B249-F939-1DC3C3C2A738}"/>
          </ac:spMkLst>
        </pc:spChg>
        <pc:spChg chg="mod">
          <ac:chgData name="angelo iossa" userId="c1683aedee6bb660" providerId="LiveId" clId="{939A67F0-8391-4CEC-BE40-BBCD607E55A6}" dt="2026-02-13T15:38:08.018" v="207" actId="207"/>
          <ac:spMkLst>
            <pc:docMk/>
            <pc:sldMk cId="3088392115" sldId="2147483635"/>
            <ac:spMk id="147" creationId="{52364870-5AC7-CF13-3B76-7875176308E3}"/>
          </ac:spMkLst>
        </pc:spChg>
        <pc:spChg chg="mod">
          <ac:chgData name="angelo iossa" userId="c1683aedee6bb660" providerId="LiveId" clId="{939A67F0-8391-4CEC-BE40-BBCD607E55A6}" dt="2026-02-13T15:38:08.018" v="207" actId="207"/>
          <ac:spMkLst>
            <pc:docMk/>
            <pc:sldMk cId="3088392115" sldId="2147483635"/>
            <ac:spMk id="148" creationId="{C18903CB-F4DC-0BB5-65CD-F052D029E4CD}"/>
          </ac:spMkLst>
        </pc:spChg>
        <pc:spChg chg="mod">
          <ac:chgData name="angelo iossa" userId="c1683aedee6bb660" providerId="LiveId" clId="{939A67F0-8391-4CEC-BE40-BBCD607E55A6}" dt="2026-02-13T15:38:08.018" v="207" actId="207"/>
          <ac:spMkLst>
            <pc:docMk/>
            <pc:sldMk cId="3088392115" sldId="2147483635"/>
            <ac:spMk id="149" creationId="{7ADCFD49-BB98-1E30-30BE-09CD601120C3}"/>
          </ac:spMkLst>
        </pc:spChg>
      </pc:sldChg>
      <pc:sldChg chg="modSp add mod ord">
        <pc:chgData name="angelo iossa" userId="c1683aedee6bb660" providerId="LiveId" clId="{939A67F0-8391-4CEC-BE40-BBCD607E55A6}" dt="2026-02-13T15:33:06.464" v="188"/>
        <pc:sldMkLst>
          <pc:docMk/>
          <pc:sldMk cId="2209878837" sldId="2147483642"/>
        </pc:sldMkLst>
        <pc:spChg chg="mod">
          <ac:chgData name="angelo iossa" userId="c1683aedee6bb660" providerId="LiveId" clId="{939A67F0-8391-4CEC-BE40-BBCD607E55A6}" dt="2026-02-13T15:32:09.100" v="186" actId="207"/>
          <ac:spMkLst>
            <pc:docMk/>
            <pc:sldMk cId="2209878837" sldId="2147483642"/>
            <ac:spMk id="9" creationId="{DA6B87E9-3A7E-0F40-1214-EE40D89FA238}"/>
          </ac:spMkLst>
        </pc:spChg>
      </pc:sldChg>
      <pc:sldChg chg="add del">
        <pc:chgData name="angelo iossa" userId="c1683aedee6bb660" providerId="LiveId" clId="{939A67F0-8391-4CEC-BE40-BBCD607E55A6}" dt="2026-02-13T15:30:10.787" v="1" actId="47"/>
        <pc:sldMkLst>
          <pc:docMk/>
          <pc:sldMk cId="1233115121" sldId="2147483643"/>
        </pc:sldMkLst>
      </pc:sldChg>
      <pc:sldChg chg="add">
        <pc:chgData name="angelo iossa" userId="c1683aedee6bb660" providerId="LiveId" clId="{939A67F0-8391-4CEC-BE40-BBCD607E55A6}" dt="2026-02-13T15:30:26.461" v="2"/>
        <pc:sldMkLst>
          <pc:docMk/>
          <pc:sldMk cId="3793032457" sldId="2147483643"/>
        </pc:sldMkLst>
      </pc:sldChg>
      <pc:sldChg chg="addSp delSp modSp new mod">
        <pc:chgData name="angelo iossa" userId="c1683aedee6bb660" providerId="LiveId" clId="{939A67F0-8391-4CEC-BE40-BBCD607E55A6}" dt="2026-02-13T15:47:02.279" v="214" actId="1076"/>
        <pc:sldMkLst>
          <pc:docMk/>
          <pc:sldMk cId="1178341329" sldId="2147483644"/>
        </pc:sldMkLst>
        <pc:spChg chg="del">
          <ac:chgData name="angelo iossa" userId="c1683aedee6bb660" providerId="LiveId" clId="{939A67F0-8391-4CEC-BE40-BBCD607E55A6}" dt="2026-02-13T15:46:57.463" v="209" actId="478"/>
          <ac:spMkLst>
            <pc:docMk/>
            <pc:sldMk cId="1178341329" sldId="2147483644"/>
            <ac:spMk id="3" creationId="{1D7DB266-304B-1525-AAEE-3701CD8E98AA}"/>
          </ac:spMkLst>
        </pc:spChg>
        <pc:picChg chg="add mod">
          <ac:chgData name="angelo iossa" userId="c1683aedee6bb660" providerId="LiveId" clId="{939A67F0-8391-4CEC-BE40-BBCD607E55A6}" dt="2026-02-13T15:47:02.279" v="214" actId="1076"/>
          <ac:picMkLst>
            <pc:docMk/>
            <pc:sldMk cId="1178341329" sldId="2147483644"/>
            <ac:picMk id="6" creationId="{415FE3CD-E34D-0B6A-E433-FAE1FFE4AC9E}"/>
          </ac:picMkLst>
        </pc:picChg>
      </pc:sldChg>
      <pc:sldChg chg="addSp delSp modSp new mod">
        <pc:chgData name="angelo iossa" userId="c1683aedee6bb660" providerId="LiveId" clId="{939A67F0-8391-4CEC-BE40-BBCD607E55A6}" dt="2026-02-13T15:52:12.983" v="220" actId="962"/>
        <pc:sldMkLst>
          <pc:docMk/>
          <pc:sldMk cId="3995239468" sldId="2147483645"/>
        </pc:sldMkLst>
        <pc:spChg chg="del">
          <ac:chgData name="angelo iossa" userId="c1683aedee6bb660" providerId="LiveId" clId="{939A67F0-8391-4CEC-BE40-BBCD607E55A6}" dt="2026-02-13T15:52:09.187" v="216" actId="478"/>
          <ac:spMkLst>
            <pc:docMk/>
            <pc:sldMk cId="3995239468" sldId="2147483645"/>
            <ac:spMk id="2" creationId="{378538C9-5FF2-D4E2-23FE-C69CBD235B11}"/>
          </ac:spMkLst>
        </pc:spChg>
        <pc:spChg chg="del">
          <ac:chgData name="angelo iossa" userId="c1683aedee6bb660" providerId="LiveId" clId="{939A67F0-8391-4CEC-BE40-BBCD607E55A6}" dt="2026-02-13T15:52:11.642" v="217" actId="478"/>
          <ac:spMkLst>
            <pc:docMk/>
            <pc:sldMk cId="3995239468" sldId="2147483645"/>
            <ac:spMk id="3" creationId="{12D97051-7208-CE23-0980-38D80B049D5B}"/>
          </ac:spMkLst>
        </pc:spChg>
        <pc:picChg chg="add mod">
          <ac:chgData name="angelo iossa" userId="c1683aedee6bb660" providerId="LiveId" clId="{939A67F0-8391-4CEC-BE40-BBCD607E55A6}" dt="2026-02-13T15:52:12.983" v="220" actId="962"/>
          <ac:picMkLst>
            <pc:docMk/>
            <pc:sldMk cId="3995239468" sldId="2147483645"/>
            <ac:picMk id="6" creationId="{786DA850-EDB2-5549-A399-18413166DA5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122F8-37A4-4BE4-8278-4A0D10242147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D8FF789-DB8B-425A-B484-8D20F29A8F78}">
      <dgm:prSet phldrT="[Testo]" phldr="0"/>
      <dgm:spPr/>
      <dgm:t>
        <a:bodyPr/>
        <a:lstStyle/>
        <a:p>
          <a:r>
            <a:rPr lang="it-IT" i="1" dirty="0"/>
            <a:t>Absolute </a:t>
          </a:r>
          <a:r>
            <a:rPr lang="it-IT" i="1" dirty="0" err="1"/>
            <a:t>contraindications</a:t>
          </a:r>
          <a:r>
            <a:rPr lang="it-IT" i="1" dirty="0"/>
            <a:t>	</a:t>
          </a:r>
        </a:p>
      </dgm:t>
    </dgm:pt>
    <dgm:pt modelId="{FBD3A749-BD63-4F9B-BD74-D1273B47F2BE}" type="parTrans" cxnId="{A4B049DA-038B-4EA9-A9B9-0CC413CC93AA}">
      <dgm:prSet/>
      <dgm:spPr/>
      <dgm:t>
        <a:bodyPr/>
        <a:lstStyle/>
        <a:p>
          <a:endParaRPr lang="it-IT" i="1"/>
        </a:p>
      </dgm:t>
    </dgm:pt>
    <dgm:pt modelId="{9B53E749-5BFA-4A7C-81D2-16EE1F9F151E}" type="sibTrans" cxnId="{A4B049DA-038B-4EA9-A9B9-0CC413CC93AA}">
      <dgm:prSet/>
      <dgm:spPr/>
      <dgm:t>
        <a:bodyPr/>
        <a:lstStyle/>
        <a:p>
          <a:endParaRPr lang="it-IT" i="1"/>
        </a:p>
      </dgm:t>
    </dgm:pt>
    <dgm:pt modelId="{9151621E-3474-4BC9-A132-E0047954B894}">
      <dgm:prSet phldrT="[Testo]" phldr="0"/>
      <dgm:spPr/>
      <dgm:t>
        <a:bodyPr/>
        <a:lstStyle/>
        <a:p>
          <a:r>
            <a:rPr lang="it-IT" i="1" dirty="0"/>
            <a:t>Relative </a:t>
          </a:r>
          <a:r>
            <a:rPr lang="it-IT" i="1" dirty="0" err="1"/>
            <a:t>contraindications</a:t>
          </a:r>
          <a:r>
            <a:rPr lang="it-IT" i="1" dirty="0"/>
            <a:t>		</a:t>
          </a:r>
        </a:p>
      </dgm:t>
    </dgm:pt>
    <dgm:pt modelId="{5928ABE3-8FB3-4047-952D-97DFEDE88C9F}" type="parTrans" cxnId="{DB156D4D-30D0-4168-9694-A50141793506}">
      <dgm:prSet/>
      <dgm:spPr/>
      <dgm:t>
        <a:bodyPr/>
        <a:lstStyle/>
        <a:p>
          <a:endParaRPr lang="it-IT" i="1"/>
        </a:p>
      </dgm:t>
    </dgm:pt>
    <dgm:pt modelId="{7A74DDF6-78F1-4043-BE0A-90070C26542F}" type="sibTrans" cxnId="{DB156D4D-30D0-4168-9694-A50141793506}">
      <dgm:prSet/>
      <dgm:spPr/>
      <dgm:t>
        <a:bodyPr/>
        <a:lstStyle/>
        <a:p>
          <a:endParaRPr lang="it-IT" i="1"/>
        </a:p>
      </dgm:t>
    </dgm:pt>
    <dgm:pt modelId="{F6D7CD8A-3143-4095-B3BF-5BFE7E365D3F}">
      <dgm:prSet phldrT="[Testo]" phldr="0"/>
      <dgm:spPr/>
      <dgm:t>
        <a:bodyPr/>
        <a:lstStyle/>
        <a:p>
          <a:r>
            <a:rPr lang="it-IT" i="1" dirty="0" err="1"/>
            <a:t>Adverse</a:t>
          </a:r>
          <a:r>
            <a:rPr lang="it-IT" i="1" dirty="0"/>
            <a:t> events</a:t>
          </a:r>
        </a:p>
      </dgm:t>
    </dgm:pt>
    <dgm:pt modelId="{8F87573E-F9E0-4F8D-99C0-C507D39F10E8}" type="parTrans" cxnId="{4EAB7EC9-FF40-4447-A260-70DD924CAC0E}">
      <dgm:prSet/>
      <dgm:spPr/>
      <dgm:t>
        <a:bodyPr/>
        <a:lstStyle/>
        <a:p>
          <a:endParaRPr lang="it-IT" i="1"/>
        </a:p>
      </dgm:t>
    </dgm:pt>
    <dgm:pt modelId="{7801129D-30DB-4CBA-857A-7EBB644635DB}" type="sibTrans" cxnId="{4EAB7EC9-FF40-4447-A260-70DD924CAC0E}">
      <dgm:prSet/>
      <dgm:spPr/>
      <dgm:t>
        <a:bodyPr/>
        <a:lstStyle/>
        <a:p>
          <a:endParaRPr lang="it-IT" i="1"/>
        </a:p>
      </dgm:t>
    </dgm:pt>
    <dgm:pt modelId="{06A602BF-B023-41A1-BBB8-42909783C438}" type="pres">
      <dgm:prSet presAssocID="{B68122F8-37A4-4BE4-8278-4A0D10242147}" presName="Name0" presStyleCnt="0">
        <dgm:presLayoutVars>
          <dgm:dir/>
          <dgm:resizeHandles val="exact"/>
        </dgm:presLayoutVars>
      </dgm:prSet>
      <dgm:spPr/>
    </dgm:pt>
    <dgm:pt modelId="{1915A8AB-EE76-4884-969A-FD8B8A26D030}" type="pres">
      <dgm:prSet presAssocID="{FD8FF789-DB8B-425A-B484-8D20F29A8F78}" presName="node" presStyleLbl="node1" presStyleIdx="0" presStyleCnt="3" custLinFactNeighborX="-836" custLinFactNeighborY="-667">
        <dgm:presLayoutVars>
          <dgm:bulletEnabled val="1"/>
        </dgm:presLayoutVars>
      </dgm:prSet>
      <dgm:spPr/>
    </dgm:pt>
    <dgm:pt modelId="{9DE30AD6-3088-4331-B7E6-3CA4B5F31D1A}" type="pres">
      <dgm:prSet presAssocID="{9B53E749-5BFA-4A7C-81D2-16EE1F9F151E}" presName="sibTrans" presStyleLbl="sibTrans2D1" presStyleIdx="0" presStyleCnt="2"/>
      <dgm:spPr/>
    </dgm:pt>
    <dgm:pt modelId="{6BF33466-DD4C-4D36-ABB3-CA116822602E}" type="pres">
      <dgm:prSet presAssocID="{9B53E749-5BFA-4A7C-81D2-16EE1F9F151E}" presName="connectorText" presStyleLbl="sibTrans2D1" presStyleIdx="0" presStyleCnt="2"/>
      <dgm:spPr/>
    </dgm:pt>
    <dgm:pt modelId="{AACAD218-1C86-4632-9647-22521C485632}" type="pres">
      <dgm:prSet presAssocID="{9151621E-3474-4BC9-A132-E0047954B894}" presName="node" presStyleLbl="node1" presStyleIdx="1" presStyleCnt="3">
        <dgm:presLayoutVars>
          <dgm:bulletEnabled val="1"/>
        </dgm:presLayoutVars>
      </dgm:prSet>
      <dgm:spPr/>
    </dgm:pt>
    <dgm:pt modelId="{DF86D215-E022-4D75-B0D0-054892778C73}" type="pres">
      <dgm:prSet presAssocID="{7A74DDF6-78F1-4043-BE0A-90070C26542F}" presName="sibTrans" presStyleLbl="sibTrans2D1" presStyleIdx="1" presStyleCnt="2"/>
      <dgm:spPr/>
    </dgm:pt>
    <dgm:pt modelId="{D579A3DC-B852-4538-9034-5F45035BA916}" type="pres">
      <dgm:prSet presAssocID="{7A74DDF6-78F1-4043-BE0A-90070C26542F}" presName="connectorText" presStyleLbl="sibTrans2D1" presStyleIdx="1" presStyleCnt="2"/>
      <dgm:spPr/>
    </dgm:pt>
    <dgm:pt modelId="{4917792E-3051-44D6-9442-ED69724A387B}" type="pres">
      <dgm:prSet presAssocID="{F6D7CD8A-3143-4095-B3BF-5BFE7E365D3F}" presName="node" presStyleLbl="node1" presStyleIdx="2" presStyleCnt="3">
        <dgm:presLayoutVars>
          <dgm:bulletEnabled val="1"/>
        </dgm:presLayoutVars>
      </dgm:prSet>
      <dgm:spPr/>
    </dgm:pt>
  </dgm:ptLst>
  <dgm:cxnLst>
    <dgm:cxn modelId="{93C3D81A-6E8E-41B2-9EE4-D1E5CF1675E9}" type="presOf" srcId="{9151621E-3474-4BC9-A132-E0047954B894}" destId="{AACAD218-1C86-4632-9647-22521C485632}" srcOrd="0" destOrd="0" presId="urn:microsoft.com/office/officeart/2005/8/layout/process1"/>
    <dgm:cxn modelId="{8FEC2861-AB16-4F9A-BBAD-2044C603FFA3}" type="presOf" srcId="{B68122F8-37A4-4BE4-8278-4A0D10242147}" destId="{06A602BF-B023-41A1-BBB8-42909783C438}" srcOrd="0" destOrd="0" presId="urn:microsoft.com/office/officeart/2005/8/layout/process1"/>
    <dgm:cxn modelId="{248E1464-8DB9-47B6-BD43-40A32BC21E9F}" type="presOf" srcId="{9B53E749-5BFA-4A7C-81D2-16EE1F9F151E}" destId="{6BF33466-DD4C-4D36-ABB3-CA116822602E}" srcOrd="1" destOrd="0" presId="urn:microsoft.com/office/officeart/2005/8/layout/process1"/>
    <dgm:cxn modelId="{DB156D4D-30D0-4168-9694-A50141793506}" srcId="{B68122F8-37A4-4BE4-8278-4A0D10242147}" destId="{9151621E-3474-4BC9-A132-E0047954B894}" srcOrd="1" destOrd="0" parTransId="{5928ABE3-8FB3-4047-952D-97DFEDE88C9F}" sibTransId="{7A74DDF6-78F1-4043-BE0A-90070C26542F}"/>
    <dgm:cxn modelId="{1F63CD74-DCCB-4966-94D9-8A8F419F75FB}" type="presOf" srcId="{7A74DDF6-78F1-4043-BE0A-90070C26542F}" destId="{DF86D215-E022-4D75-B0D0-054892778C73}" srcOrd="0" destOrd="0" presId="urn:microsoft.com/office/officeart/2005/8/layout/process1"/>
    <dgm:cxn modelId="{C57BD876-5087-462E-8DFD-A54B558F2FAC}" type="presOf" srcId="{9B53E749-5BFA-4A7C-81D2-16EE1F9F151E}" destId="{9DE30AD6-3088-4331-B7E6-3CA4B5F31D1A}" srcOrd="0" destOrd="0" presId="urn:microsoft.com/office/officeart/2005/8/layout/process1"/>
    <dgm:cxn modelId="{1BBAF995-4213-473E-8D7A-910310BD6007}" type="presOf" srcId="{FD8FF789-DB8B-425A-B484-8D20F29A8F78}" destId="{1915A8AB-EE76-4884-969A-FD8B8A26D030}" srcOrd="0" destOrd="0" presId="urn:microsoft.com/office/officeart/2005/8/layout/process1"/>
    <dgm:cxn modelId="{66067D9F-CF36-4309-AC0A-51AFCD25E02D}" type="presOf" srcId="{F6D7CD8A-3143-4095-B3BF-5BFE7E365D3F}" destId="{4917792E-3051-44D6-9442-ED69724A387B}" srcOrd="0" destOrd="0" presId="urn:microsoft.com/office/officeart/2005/8/layout/process1"/>
    <dgm:cxn modelId="{4EAB7EC9-FF40-4447-A260-70DD924CAC0E}" srcId="{B68122F8-37A4-4BE4-8278-4A0D10242147}" destId="{F6D7CD8A-3143-4095-B3BF-5BFE7E365D3F}" srcOrd="2" destOrd="0" parTransId="{8F87573E-F9E0-4F8D-99C0-C507D39F10E8}" sibTransId="{7801129D-30DB-4CBA-857A-7EBB644635DB}"/>
    <dgm:cxn modelId="{A4B049DA-038B-4EA9-A9B9-0CC413CC93AA}" srcId="{B68122F8-37A4-4BE4-8278-4A0D10242147}" destId="{FD8FF789-DB8B-425A-B484-8D20F29A8F78}" srcOrd="0" destOrd="0" parTransId="{FBD3A749-BD63-4F9B-BD74-D1273B47F2BE}" sibTransId="{9B53E749-5BFA-4A7C-81D2-16EE1F9F151E}"/>
    <dgm:cxn modelId="{C77070F0-39D5-4488-AB2E-7ED5A87EAD6B}" type="presOf" srcId="{7A74DDF6-78F1-4043-BE0A-90070C26542F}" destId="{D579A3DC-B852-4538-9034-5F45035BA916}" srcOrd="1" destOrd="0" presId="urn:microsoft.com/office/officeart/2005/8/layout/process1"/>
    <dgm:cxn modelId="{2F34D2F0-C0FB-4F41-8CAF-9A02EFD612D1}" type="presParOf" srcId="{06A602BF-B023-41A1-BBB8-42909783C438}" destId="{1915A8AB-EE76-4884-969A-FD8B8A26D030}" srcOrd="0" destOrd="0" presId="urn:microsoft.com/office/officeart/2005/8/layout/process1"/>
    <dgm:cxn modelId="{718AA5E8-8F09-456B-88C5-7FF5FE5936CC}" type="presParOf" srcId="{06A602BF-B023-41A1-BBB8-42909783C438}" destId="{9DE30AD6-3088-4331-B7E6-3CA4B5F31D1A}" srcOrd="1" destOrd="0" presId="urn:microsoft.com/office/officeart/2005/8/layout/process1"/>
    <dgm:cxn modelId="{B016E581-4AA9-43F8-8F54-20A810A47B4F}" type="presParOf" srcId="{9DE30AD6-3088-4331-B7E6-3CA4B5F31D1A}" destId="{6BF33466-DD4C-4D36-ABB3-CA116822602E}" srcOrd="0" destOrd="0" presId="urn:microsoft.com/office/officeart/2005/8/layout/process1"/>
    <dgm:cxn modelId="{42F4F215-5497-4FDE-B3F6-298FB782419C}" type="presParOf" srcId="{06A602BF-B023-41A1-BBB8-42909783C438}" destId="{AACAD218-1C86-4632-9647-22521C485632}" srcOrd="2" destOrd="0" presId="urn:microsoft.com/office/officeart/2005/8/layout/process1"/>
    <dgm:cxn modelId="{1A0D4910-3A1B-4878-A04F-0B168B347828}" type="presParOf" srcId="{06A602BF-B023-41A1-BBB8-42909783C438}" destId="{DF86D215-E022-4D75-B0D0-054892778C73}" srcOrd="3" destOrd="0" presId="urn:microsoft.com/office/officeart/2005/8/layout/process1"/>
    <dgm:cxn modelId="{179989C2-C5DD-4FDD-94B5-D00A990016B9}" type="presParOf" srcId="{DF86D215-E022-4D75-B0D0-054892778C73}" destId="{D579A3DC-B852-4538-9034-5F45035BA916}" srcOrd="0" destOrd="0" presId="urn:microsoft.com/office/officeart/2005/8/layout/process1"/>
    <dgm:cxn modelId="{5744CB89-3FBF-463F-A11E-19DE68A16BEC}" type="presParOf" srcId="{06A602BF-B023-41A1-BBB8-42909783C438}" destId="{4917792E-3051-44D6-9442-ED69724A38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122F8-37A4-4BE4-8278-4A0D10242147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D8FF789-DB8B-425A-B484-8D20F29A8F78}">
      <dgm:prSet phldrT="[Testo]" phldr="0"/>
      <dgm:spPr/>
      <dgm:t>
        <a:bodyPr/>
        <a:lstStyle/>
        <a:p>
          <a:r>
            <a:rPr lang="it-IT" i="1" dirty="0"/>
            <a:t>Absolute </a:t>
          </a:r>
          <a:r>
            <a:rPr lang="it-IT" i="1" dirty="0" err="1"/>
            <a:t>contraindications</a:t>
          </a:r>
          <a:r>
            <a:rPr lang="it-IT" i="1" dirty="0"/>
            <a:t>	</a:t>
          </a:r>
        </a:p>
      </dgm:t>
    </dgm:pt>
    <dgm:pt modelId="{FBD3A749-BD63-4F9B-BD74-D1273B47F2BE}" type="parTrans" cxnId="{A4B049DA-038B-4EA9-A9B9-0CC413CC93AA}">
      <dgm:prSet/>
      <dgm:spPr/>
      <dgm:t>
        <a:bodyPr/>
        <a:lstStyle/>
        <a:p>
          <a:endParaRPr lang="it-IT" i="1"/>
        </a:p>
      </dgm:t>
    </dgm:pt>
    <dgm:pt modelId="{9B53E749-5BFA-4A7C-81D2-16EE1F9F151E}" type="sibTrans" cxnId="{A4B049DA-038B-4EA9-A9B9-0CC413CC93AA}">
      <dgm:prSet/>
      <dgm:spPr/>
      <dgm:t>
        <a:bodyPr/>
        <a:lstStyle/>
        <a:p>
          <a:endParaRPr lang="it-IT" i="1"/>
        </a:p>
      </dgm:t>
    </dgm:pt>
    <dgm:pt modelId="{9151621E-3474-4BC9-A132-E0047954B894}">
      <dgm:prSet phldrT="[Testo]" phldr="0"/>
      <dgm:spPr/>
      <dgm:t>
        <a:bodyPr/>
        <a:lstStyle/>
        <a:p>
          <a:r>
            <a:rPr lang="it-IT" i="1" dirty="0"/>
            <a:t>Relative </a:t>
          </a:r>
          <a:r>
            <a:rPr lang="it-IT" i="1" dirty="0" err="1"/>
            <a:t>contraindications</a:t>
          </a:r>
          <a:r>
            <a:rPr lang="it-IT" i="1" dirty="0"/>
            <a:t>		</a:t>
          </a:r>
        </a:p>
      </dgm:t>
    </dgm:pt>
    <dgm:pt modelId="{5928ABE3-8FB3-4047-952D-97DFEDE88C9F}" type="parTrans" cxnId="{DB156D4D-30D0-4168-9694-A50141793506}">
      <dgm:prSet/>
      <dgm:spPr/>
      <dgm:t>
        <a:bodyPr/>
        <a:lstStyle/>
        <a:p>
          <a:endParaRPr lang="it-IT" i="1"/>
        </a:p>
      </dgm:t>
    </dgm:pt>
    <dgm:pt modelId="{7A74DDF6-78F1-4043-BE0A-90070C26542F}" type="sibTrans" cxnId="{DB156D4D-30D0-4168-9694-A50141793506}">
      <dgm:prSet/>
      <dgm:spPr/>
      <dgm:t>
        <a:bodyPr/>
        <a:lstStyle/>
        <a:p>
          <a:endParaRPr lang="it-IT" i="1"/>
        </a:p>
      </dgm:t>
    </dgm:pt>
    <dgm:pt modelId="{F6D7CD8A-3143-4095-B3BF-5BFE7E365D3F}">
      <dgm:prSet phldrT="[Testo]" phldr="0"/>
      <dgm:spPr/>
      <dgm:t>
        <a:bodyPr/>
        <a:lstStyle/>
        <a:p>
          <a:r>
            <a:rPr lang="it-IT" i="1" dirty="0" err="1"/>
            <a:t>Adverse</a:t>
          </a:r>
          <a:r>
            <a:rPr lang="it-IT" i="1" dirty="0"/>
            <a:t> events</a:t>
          </a:r>
        </a:p>
      </dgm:t>
    </dgm:pt>
    <dgm:pt modelId="{8F87573E-F9E0-4F8D-99C0-C507D39F10E8}" type="parTrans" cxnId="{4EAB7EC9-FF40-4447-A260-70DD924CAC0E}">
      <dgm:prSet/>
      <dgm:spPr/>
      <dgm:t>
        <a:bodyPr/>
        <a:lstStyle/>
        <a:p>
          <a:endParaRPr lang="it-IT" i="1"/>
        </a:p>
      </dgm:t>
    </dgm:pt>
    <dgm:pt modelId="{7801129D-30DB-4CBA-857A-7EBB644635DB}" type="sibTrans" cxnId="{4EAB7EC9-FF40-4447-A260-70DD924CAC0E}">
      <dgm:prSet/>
      <dgm:spPr/>
      <dgm:t>
        <a:bodyPr/>
        <a:lstStyle/>
        <a:p>
          <a:endParaRPr lang="it-IT" i="1"/>
        </a:p>
      </dgm:t>
    </dgm:pt>
    <dgm:pt modelId="{06A602BF-B023-41A1-BBB8-42909783C438}" type="pres">
      <dgm:prSet presAssocID="{B68122F8-37A4-4BE4-8278-4A0D10242147}" presName="Name0" presStyleCnt="0">
        <dgm:presLayoutVars>
          <dgm:dir/>
          <dgm:resizeHandles val="exact"/>
        </dgm:presLayoutVars>
      </dgm:prSet>
      <dgm:spPr/>
    </dgm:pt>
    <dgm:pt modelId="{1915A8AB-EE76-4884-969A-FD8B8A26D030}" type="pres">
      <dgm:prSet presAssocID="{FD8FF789-DB8B-425A-B484-8D20F29A8F78}" presName="node" presStyleLbl="node1" presStyleIdx="0" presStyleCnt="3" custLinFactNeighborX="-836" custLinFactNeighborY="-667">
        <dgm:presLayoutVars>
          <dgm:bulletEnabled val="1"/>
        </dgm:presLayoutVars>
      </dgm:prSet>
      <dgm:spPr/>
    </dgm:pt>
    <dgm:pt modelId="{9DE30AD6-3088-4331-B7E6-3CA4B5F31D1A}" type="pres">
      <dgm:prSet presAssocID="{9B53E749-5BFA-4A7C-81D2-16EE1F9F151E}" presName="sibTrans" presStyleLbl="sibTrans2D1" presStyleIdx="0" presStyleCnt="2"/>
      <dgm:spPr/>
    </dgm:pt>
    <dgm:pt modelId="{6BF33466-DD4C-4D36-ABB3-CA116822602E}" type="pres">
      <dgm:prSet presAssocID="{9B53E749-5BFA-4A7C-81D2-16EE1F9F151E}" presName="connectorText" presStyleLbl="sibTrans2D1" presStyleIdx="0" presStyleCnt="2"/>
      <dgm:spPr/>
    </dgm:pt>
    <dgm:pt modelId="{AACAD218-1C86-4632-9647-22521C485632}" type="pres">
      <dgm:prSet presAssocID="{9151621E-3474-4BC9-A132-E0047954B894}" presName="node" presStyleLbl="node1" presStyleIdx="1" presStyleCnt="3">
        <dgm:presLayoutVars>
          <dgm:bulletEnabled val="1"/>
        </dgm:presLayoutVars>
      </dgm:prSet>
      <dgm:spPr/>
    </dgm:pt>
    <dgm:pt modelId="{DF86D215-E022-4D75-B0D0-054892778C73}" type="pres">
      <dgm:prSet presAssocID="{7A74DDF6-78F1-4043-BE0A-90070C26542F}" presName="sibTrans" presStyleLbl="sibTrans2D1" presStyleIdx="1" presStyleCnt="2"/>
      <dgm:spPr/>
    </dgm:pt>
    <dgm:pt modelId="{D579A3DC-B852-4538-9034-5F45035BA916}" type="pres">
      <dgm:prSet presAssocID="{7A74DDF6-78F1-4043-BE0A-90070C26542F}" presName="connectorText" presStyleLbl="sibTrans2D1" presStyleIdx="1" presStyleCnt="2"/>
      <dgm:spPr/>
    </dgm:pt>
    <dgm:pt modelId="{4917792E-3051-44D6-9442-ED69724A387B}" type="pres">
      <dgm:prSet presAssocID="{F6D7CD8A-3143-4095-B3BF-5BFE7E365D3F}" presName="node" presStyleLbl="node1" presStyleIdx="2" presStyleCnt="3">
        <dgm:presLayoutVars>
          <dgm:bulletEnabled val="1"/>
        </dgm:presLayoutVars>
      </dgm:prSet>
      <dgm:spPr/>
    </dgm:pt>
  </dgm:ptLst>
  <dgm:cxnLst>
    <dgm:cxn modelId="{93C3D81A-6E8E-41B2-9EE4-D1E5CF1675E9}" type="presOf" srcId="{9151621E-3474-4BC9-A132-E0047954B894}" destId="{AACAD218-1C86-4632-9647-22521C485632}" srcOrd="0" destOrd="0" presId="urn:microsoft.com/office/officeart/2005/8/layout/process1"/>
    <dgm:cxn modelId="{8FEC2861-AB16-4F9A-BBAD-2044C603FFA3}" type="presOf" srcId="{B68122F8-37A4-4BE4-8278-4A0D10242147}" destId="{06A602BF-B023-41A1-BBB8-42909783C438}" srcOrd="0" destOrd="0" presId="urn:microsoft.com/office/officeart/2005/8/layout/process1"/>
    <dgm:cxn modelId="{248E1464-8DB9-47B6-BD43-40A32BC21E9F}" type="presOf" srcId="{9B53E749-5BFA-4A7C-81D2-16EE1F9F151E}" destId="{6BF33466-DD4C-4D36-ABB3-CA116822602E}" srcOrd="1" destOrd="0" presId="urn:microsoft.com/office/officeart/2005/8/layout/process1"/>
    <dgm:cxn modelId="{DB156D4D-30D0-4168-9694-A50141793506}" srcId="{B68122F8-37A4-4BE4-8278-4A0D10242147}" destId="{9151621E-3474-4BC9-A132-E0047954B894}" srcOrd="1" destOrd="0" parTransId="{5928ABE3-8FB3-4047-952D-97DFEDE88C9F}" sibTransId="{7A74DDF6-78F1-4043-BE0A-90070C26542F}"/>
    <dgm:cxn modelId="{1F63CD74-DCCB-4966-94D9-8A8F419F75FB}" type="presOf" srcId="{7A74DDF6-78F1-4043-BE0A-90070C26542F}" destId="{DF86D215-E022-4D75-B0D0-054892778C73}" srcOrd="0" destOrd="0" presId="urn:microsoft.com/office/officeart/2005/8/layout/process1"/>
    <dgm:cxn modelId="{C57BD876-5087-462E-8DFD-A54B558F2FAC}" type="presOf" srcId="{9B53E749-5BFA-4A7C-81D2-16EE1F9F151E}" destId="{9DE30AD6-3088-4331-B7E6-3CA4B5F31D1A}" srcOrd="0" destOrd="0" presId="urn:microsoft.com/office/officeart/2005/8/layout/process1"/>
    <dgm:cxn modelId="{1BBAF995-4213-473E-8D7A-910310BD6007}" type="presOf" srcId="{FD8FF789-DB8B-425A-B484-8D20F29A8F78}" destId="{1915A8AB-EE76-4884-969A-FD8B8A26D030}" srcOrd="0" destOrd="0" presId="urn:microsoft.com/office/officeart/2005/8/layout/process1"/>
    <dgm:cxn modelId="{66067D9F-CF36-4309-AC0A-51AFCD25E02D}" type="presOf" srcId="{F6D7CD8A-3143-4095-B3BF-5BFE7E365D3F}" destId="{4917792E-3051-44D6-9442-ED69724A387B}" srcOrd="0" destOrd="0" presId="urn:microsoft.com/office/officeart/2005/8/layout/process1"/>
    <dgm:cxn modelId="{4EAB7EC9-FF40-4447-A260-70DD924CAC0E}" srcId="{B68122F8-37A4-4BE4-8278-4A0D10242147}" destId="{F6D7CD8A-3143-4095-B3BF-5BFE7E365D3F}" srcOrd="2" destOrd="0" parTransId="{8F87573E-F9E0-4F8D-99C0-C507D39F10E8}" sibTransId="{7801129D-30DB-4CBA-857A-7EBB644635DB}"/>
    <dgm:cxn modelId="{A4B049DA-038B-4EA9-A9B9-0CC413CC93AA}" srcId="{B68122F8-37A4-4BE4-8278-4A0D10242147}" destId="{FD8FF789-DB8B-425A-B484-8D20F29A8F78}" srcOrd="0" destOrd="0" parTransId="{FBD3A749-BD63-4F9B-BD74-D1273B47F2BE}" sibTransId="{9B53E749-5BFA-4A7C-81D2-16EE1F9F151E}"/>
    <dgm:cxn modelId="{C77070F0-39D5-4488-AB2E-7ED5A87EAD6B}" type="presOf" srcId="{7A74DDF6-78F1-4043-BE0A-90070C26542F}" destId="{D579A3DC-B852-4538-9034-5F45035BA916}" srcOrd="1" destOrd="0" presId="urn:microsoft.com/office/officeart/2005/8/layout/process1"/>
    <dgm:cxn modelId="{2F34D2F0-C0FB-4F41-8CAF-9A02EFD612D1}" type="presParOf" srcId="{06A602BF-B023-41A1-BBB8-42909783C438}" destId="{1915A8AB-EE76-4884-969A-FD8B8A26D030}" srcOrd="0" destOrd="0" presId="urn:microsoft.com/office/officeart/2005/8/layout/process1"/>
    <dgm:cxn modelId="{718AA5E8-8F09-456B-88C5-7FF5FE5936CC}" type="presParOf" srcId="{06A602BF-B023-41A1-BBB8-42909783C438}" destId="{9DE30AD6-3088-4331-B7E6-3CA4B5F31D1A}" srcOrd="1" destOrd="0" presId="urn:microsoft.com/office/officeart/2005/8/layout/process1"/>
    <dgm:cxn modelId="{B016E581-4AA9-43F8-8F54-20A810A47B4F}" type="presParOf" srcId="{9DE30AD6-3088-4331-B7E6-3CA4B5F31D1A}" destId="{6BF33466-DD4C-4D36-ABB3-CA116822602E}" srcOrd="0" destOrd="0" presId="urn:microsoft.com/office/officeart/2005/8/layout/process1"/>
    <dgm:cxn modelId="{42F4F215-5497-4FDE-B3F6-298FB782419C}" type="presParOf" srcId="{06A602BF-B023-41A1-BBB8-42909783C438}" destId="{AACAD218-1C86-4632-9647-22521C485632}" srcOrd="2" destOrd="0" presId="urn:microsoft.com/office/officeart/2005/8/layout/process1"/>
    <dgm:cxn modelId="{1A0D4910-3A1B-4878-A04F-0B168B347828}" type="presParOf" srcId="{06A602BF-B023-41A1-BBB8-42909783C438}" destId="{DF86D215-E022-4D75-B0D0-054892778C73}" srcOrd="3" destOrd="0" presId="urn:microsoft.com/office/officeart/2005/8/layout/process1"/>
    <dgm:cxn modelId="{179989C2-C5DD-4FDD-94B5-D00A990016B9}" type="presParOf" srcId="{DF86D215-E022-4D75-B0D0-054892778C73}" destId="{D579A3DC-B852-4538-9034-5F45035BA916}" srcOrd="0" destOrd="0" presId="urn:microsoft.com/office/officeart/2005/8/layout/process1"/>
    <dgm:cxn modelId="{5744CB89-3FBF-463F-A11E-19DE68A16BEC}" type="presParOf" srcId="{06A602BF-B023-41A1-BBB8-42909783C438}" destId="{4917792E-3051-44D6-9442-ED69724A38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5A8AB-EE76-4884-969A-FD8B8A26D030}">
      <dsp:nvSpPr>
        <dsp:cNvPr id="0" name=""/>
        <dsp:cNvSpPr/>
      </dsp:nvSpPr>
      <dsp:spPr>
        <a:xfrm>
          <a:off x="5" y="1367364"/>
          <a:ext cx="3039712" cy="18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/>
            <a:t>Absolute </a:t>
          </a:r>
          <a:r>
            <a:rPr lang="it-IT" sz="2800" i="1" kern="1200" dirty="0" err="1"/>
            <a:t>contraindications</a:t>
          </a:r>
          <a:r>
            <a:rPr lang="it-IT" sz="2800" i="1" kern="1200" dirty="0"/>
            <a:t>	</a:t>
          </a:r>
        </a:p>
      </dsp:txBody>
      <dsp:txXfrm>
        <a:off x="53423" y="1420782"/>
        <a:ext cx="2932876" cy="1716991"/>
      </dsp:txXfrm>
    </dsp:sp>
    <dsp:sp modelId="{9DE30AD6-3088-4331-B7E6-3CA4B5F31D1A}">
      <dsp:nvSpPr>
        <dsp:cNvPr id="0" name=""/>
        <dsp:cNvSpPr/>
      </dsp:nvSpPr>
      <dsp:spPr>
        <a:xfrm rot="9804">
          <a:off x="3346228" y="1908488"/>
          <a:ext cx="649809" cy="753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i="1" kern="1200"/>
        </a:p>
      </dsp:txBody>
      <dsp:txXfrm>
        <a:off x="3346228" y="2058980"/>
        <a:ext cx="454866" cy="452308"/>
      </dsp:txXfrm>
    </dsp:sp>
    <dsp:sp modelId="{AACAD218-1C86-4632-9647-22521C485632}">
      <dsp:nvSpPr>
        <dsp:cNvPr id="0" name=""/>
        <dsp:cNvSpPr/>
      </dsp:nvSpPr>
      <dsp:spPr>
        <a:xfrm>
          <a:off x="4265767" y="1379529"/>
          <a:ext cx="3039712" cy="18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/>
            <a:t>Relative </a:t>
          </a:r>
          <a:r>
            <a:rPr lang="it-IT" sz="2800" i="1" kern="1200" dirty="0" err="1"/>
            <a:t>contraindications</a:t>
          </a:r>
          <a:r>
            <a:rPr lang="it-IT" sz="2800" i="1" kern="1200" dirty="0"/>
            <a:t>		</a:t>
          </a:r>
        </a:p>
      </dsp:txBody>
      <dsp:txXfrm>
        <a:off x="4319185" y="1432947"/>
        <a:ext cx="2932876" cy="1716991"/>
      </dsp:txXfrm>
    </dsp:sp>
    <dsp:sp modelId="{DF86D215-E022-4D75-B0D0-054892778C73}">
      <dsp:nvSpPr>
        <dsp:cNvPr id="0" name=""/>
        <dsp:cNvSpPr/>
      </dsp:nvSpPr>
      <dsp:spPr>
        <a:xfrm>
          <a:off x="7609451" y="1914518"/>
          <a:ext cx="644419" cy="753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i="1" kern="1200"/>
        </a:p>
      </dsp:txBody>
      <dsp:txXfrm>
        <a:off x="7609451" y="2065288"/>
        <a:ext cx="451093" cy="452308"/>
      </dsp:txXfrm>
    </dsp:sp>
    <dsp:sp modelId="{4917792E-3051-44D6-9442-ED69724A387B}">
      <dsp:nvSpPr>
        <dsp:cNvPr id="0" name=""/>
        <dsp:cNvSpPr/>
      </dsp:nvSpPr>
      <dsp:spPr>
        <a:xfrm>
          <a:off x="8521365" y="1379529"/>
          <a:ext cx="3039712" cy="18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 err="1"/>
            <a:t>Adverse</a:t>
          </a:r>
          <a:r>
            <a:rPr lang="it-IT" sz="2800" i="1" kern="1200" dirty="0"/>
            <a:t> events</a:t>
          </a:r>
        </a:p>
      </dsp:txBody>
      <dsp:txXfrm>
        <a:off x="8574783" y="1432947"/>
        <a:ext cx="2932876" cy="17169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5A8AB-EE76-4884-969A-FD8B8A26D030}">
      <dsp:nvSpPr>
        <dsp:cNvPr id="0" name=""/>
        <dsp:cNvSpPr/>
      </dsp:nvSpPr>
      <dsp:spPr>
        <a:xfrm>
          <a:off x="5" y="1367364"/>
          <a:ext cx="3039712" cy="18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/>
            <a:t>Absolute </a:t>
          </a:r>
          <a:r>
            <a:rPr lang="it-IT" sz="2800" i="1" kern="1200" dirty="0" err="1"/>
            <a:t>contraindications</a:t>
          </a:r>
          <a:r>
            <a:rPr lang="it-IT" sz="2800" i="1" kern="1200" dirty="0"/>
            <a:t>	</a:t>
          </a:r>
        </a:p>
      </dsp:txBody>
      <dsp:txXfrm>
        <a:off x="53423" y="1420782"/>
        <a:ext cx="2932876" cy="1716991"/>
      </dsp:txXfrm>
    </dsp:sp>
    <dsp:sp modelId="{9DE30AD6-3088-4331-B7E6-3CA4B5F31D1A}">
      <dsp:nvSpPr>
        <dsp:cNvPr id="0" name=""/>
        <dsp:cNvSpPr/>
      </dsp:nvSpPr>
      <dsp:spPr>
        <a:xfrm rot="9804">
          <a:off x="3346228" y="1908488"/>
          <a:ext cx="649809" cy="753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i="1" kern="1200"/>
        </a:p>
      </dsp:txBody>
      <dsp:txXfrm>
        <a:off x="3346228" y="2058980"/>
        <a:ext cx="454866" cy="452308"/>
      </dsp:txXfrm>
    </dsp:sp>
    <dsp:sp modelId="{AACAD218-1C86-4632-9647-22521C485632}">
      <dsp:nvSpPr>
        <dsp:cNvPr id="0" name=""/>
        <dsp:cNvSpPr/>
      </dsp:nvSpPr>
      <dsp:spPr>
        <a:xfrm>
          <a:off x="4265767" y="1379529"/>
          <a:ext cx="3039712" cy="18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/>
            <a:t>Relative </a:t>
          </a:r>
          <a:r>
            <a:rPr lang="it-IT" sz="2800" i="1" kern="1200" dirty="0" err="1"/>
            <a:t>contraindications</a:t>
          </a:r>
          <a:r>
            <a:rPr lang="it-IT" sz="2800" i="1" kern="1200" dirty="0"/>
            <a:t>		</a:t>
          </a:r>
        </a:p>
      </dsp:txBody>
      <dsp:txXfrm>
        <a:off x="4319185" y="1432947"/>
        <a:ext cx="2932876" cy="1716991"/>
      </dsp:txXfrm>
    </dsp:sp>
    <dsp:sp modelId="{DF86D215-E022-4D75-B0D0-054892778C73}">
      <dsp:nvSpPr>
        <dsp:cNvPr id="0" name=""/>
        <dsp:cNvSpPr/>
      </dsp:nvSpPr>
      <dsp:spPr>
        <a:xfrm>
          <a:off x="7609451" y="1914518"/>
          <a:ext cx="644419" cy="75384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300" i="1" kern="1200"/>
        </a:p>
      </dsp:txBody>
      <dsp:txXfrm>
        <a:off x="7609451" y="2065288"/>
        <a:ext cx="451093" cy="452308"/>
      </dsp:txXfrm>
    </dsp:sp>
    <dsp:sp modelId="{4917792E-3051-44D6-9442-ED69724A387B}">
      <dsp:nvSpPr>
        <dsp:cNvPr id="0" name=""/>
        <dsp:cNvSpPr/>
      </dsp:nvSpPr>
      <dsp:spPr>
        <a:xfrm>
          <a:off x="8521365" y="1379529"/>
          <a:ext cx="3039712" cy="18238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i="1" kern="1200" dirty="0" err="1"/>
            <a:t>Adverse</a:t>
          </a:r>
          <a:r>
            <a:rPr lang="it-IT" sz="2800" i="1" kern="1200" dirty="0"/>
            <a:t> events</a:t>
          </a:r>
        </a:p>
      </dsp:txBody>
      <dsp:txXfrm>
        <a:off x="8574783" y="1432947"/>
        <a:ext cx="2932876" cy="17169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5AEA-2B1B-42DB-B49D-08E41873375F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EE5CD-2F0F-4B10-8EDC-7AD42ADF73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471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Emphasize paradigm shift.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445E-3B7F-3E92-33DF-5222169B2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4A6FE-C950-DF82-5F29-6CB0E417D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3DA44A-BD15-2560-5F1B-E329EA92BE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en-US">
              <a:cs typeface="Apis For Office" panose="020B05040101010101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625E7-6861-0EDE-0B79-DAD418CECB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 panose="020B05040101010101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 panose="020B05040101010101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178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3DC3C-106F-C0FC-E412-57DF13020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917464-F7E4-EF1B-FE97-EF3B6FF069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B154AD-5292-C13A-1727-2B5BBA942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B4F82-73FB-B404-27FF-70FA26C4CC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6CFAD1-D197-4A88-B173-A6412E995EE5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692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Counsel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Strong closing.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A8A6AF-EF8F-4867-B0F6-CD29B635811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863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SURMOUNT, STEP, SCALE trials.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Introduce obesity as chronic relapsing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2A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it-IT" dirty="0"/>
              <a:t>carcinoma midollare tiroideo, </a:t>
            </a:r>
            <a:r>
              <a:rPr lang="it-IT" dirty="0" err="1"/>
              <a:t>feocromocitoma</a:t>
            </a:r>
            <a:r>
              <a:rPr lang="it-IT" dirty="0"/>
              <a:t>, iperparatiroidismo) e </a:t>
            </a:r>
            <a:r>
              <a:rPr lang="it-IT" b="1" dirty="0">
                <a:effectLst/>
              </a:rPr>
              <a:t>MEN 2B</a:t>
            </a:r>
            <a:r>
              <a:rPr lang="it-IT" dirty="0"/>
              <a:t> (più aggressiva, con carcinoma midollare, </a:t>
            </a:r>
            <a:r>
              <a:rPr lang="it-IT" dirty="0" err="1"/>
              <a:t>feocromocitoma</a:t>
            </a:r>
            <a:r>
              <a:rPr lang="it-IT" dirty="0"/>
              <a:t>, neuromi mucosi e habitus </a:t>
            </a:r>
            <a:r>
              <a:rPr lang="it-IT" dirty="0" err="1"/>
              <a:t>marfanoide</a:t>
            </a:r>
            <a:r>
              <a:rPr lang="it-IT" dirty="0"/>
              <a:t>)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Connect to bariatric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5C59B-EE1E-8A2B-D434-68887316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66DF6-E188-50B3-C64B-51BF315330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7F82D7-91A3-B5BF-360E-C116EE4DF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Connect to bariatric experience.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7B9A4-6F71-3A7F-DE77-1DBE7B6C9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195452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46C42-2814-3FF0-CAA7-28E0F1E58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3400B-A513-32D3-6CA7-BACE7654792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B734B-27E2-3871-C572-4A01BFEDF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dirty="0"/>
              <a:t>Introduce obesity as chronic relapsing disease.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3ABB1-D900-C41B-1F71-FBFD14B93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92301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Mostly gastrointestinal.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72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62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43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6868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2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18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588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535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768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.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1944000"/>
            <a:ext cx="10896000" cy="426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/>
              <a:t>Click to add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82791-4F8E-4072-A90B-7DDBA5BDD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7B92D-8DE2-4AAE-9F57-625CFD54A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B1983-58ED-417B-836C-01C783DF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6868FC-B7DE-4736-A8C4-5762DBFD1F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999" y="6210000"/>
            <a:ext cx="8652000" cy="324000"/>
          </a:xfrm>
        </p:spPr>
        <p:txBody>
          <a:bodyPr anchor="b"/>
          <a:lstStyle>
            <a:lvl1pPr marL="0" indent="0">
              <a:buNone/>
              <a:defRPr sz="800" i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Insert notes</a:t>
            </a:r>
          </a:p>
        </p:txBody>
      </p:sp>
    </p:spTree>
    <p:extLst>
      <p:ext uri="{BB962C8B-B14F-4D97-AF65-F5344CB8AC3E}">
        <p14:creationId xmlns:p14="http://schemas.microsoft.com/office/powerpoint/2010/main" val="305952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748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94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420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358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368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501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306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68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F3B50-4003-41D9-AF5A-83B9BD79383E}" type="datetimeFigureOut">
              <a:rPr lang="it-IT" smtClean="0"/>
              <a:t>19/02/2026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E621-FB1A-40B3-A7CE-65A5911DAE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787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oogle.com/search?q=Naltrexone%2FBupropion&amp;sca_esv=6a3dc1d72e9664c9&amp;biw=1236&amp;bih=700&amp;sxsrf=ANbL-n61cbj_zuVwC4YQPz_NpG_aX-rr5A%3A1771240622808&amp;ei=rvySaaiAMaOxi-gP2qXvGQ&amp;ved=2ahUKEwifi4rT8d2SAxV53gIHHZUtEPkQgK4QegQIAxAO&amp;uact=5&amp;oq=absolute+contraindications+to+anti+obesity+medications&amp;gs_lp=Egxnd3Mtd2l6LXNlcnAiNmFic29sdXRlIGNvbnRyYWluZGljYXRpb25zIHRvIGFudGkgb2Jlc2l0eSBtZWRpY2F0aW9uczIFECEYoAEyBRAhGKABSK5UUABYllNwBHgBkAEAmAGzAaABwjaqAQQyLjU0uAEDyAEA-AEBmAI8oAKWOcICEhAjGPAFGIAEGBMYJxjJAhiKBcICChAjGPAFGCcYyQLCAg0QIxjwBRiABBgnGIoFwgIKEAAYgAQYQxiKBcICERAuGIAEGLEDGNEDGIMBGMcBwgILEC4YgAQYsQMYgwHCAg4QABiABBixAxiDARiKBcICCBAAGIAEGLEDwgIQECMY8AUYgAQYJxjJAhiKBcICBBAjGCfCAgUQABiABMICCxAuGIAEGMcBGK8BwgIIEC4YgAQYsQPCAg0QABiABBixAxhDGIoFwgINEC4YgAQYsQMYQxiKBcICChAuGIAEGEMYigXCAgUQLhiABMICBxAAGIAEGArCAgwQABiABBixAxgKGAvCAgkQABiABBgKGAvCAggQABiABBjLAcICDhAuGIAEGMcBGMsBGK8BwgIJEAAYgAQYExgNwgIPEC4YgAQYExjHARgNGK8BwgIGEAAYFhgewgIIEAAYFhgKGB7CAgUQABjvBcICBRAhGJ8FwgIEECEYFZgDAOIDBRIBMSBAkgcENS41NaAHv7IDsgcEMS41NbgHgDnCBwkwLjI0LjI4LjjIB_cBgAgA&amp;sclient=gws-wiz-serp&amp;mstk=AUtExfCsKkcdybzIhUIsY8uOFHDDxcqcYm3kAcxMbMFi07r5gC_HwsQQlsq3idKBTvIUtwxaMO7z01tXMWwuWCh8dIjyTPI83ziiUGQODIPxU-U8HKELG2SIpGIf47NIrx-v3Y16hHjP5m1K1DFc3X2KWqXQNB3w6pZumtk3AM38fzxDumsLFMnz39SROUN6A1rwDxaRTtlTTGz-gw35SlppXOk6SDSDHpMNJlG423JsY7nbIILltztm2q22LQf4y7SbtSZJrAMDLJ0yIG_C8K0OocKtVFw8so8svQhxrOG7NPkxmg&amp;csui=3" TargetMode="External"/><Relationship Id="rId2" Type="http://schemas.openxmlformats.org/officeDocument/2006/relationships/hyperlink" Target="https://www.google.com/search?q=Phentermine%2FTopiramate&amp;sca_esv=6a3dc1d72e9664c9&amp;biw=1236&amp;bih=700&amp;sxsrf=ANbL-n61cbj_zuVwC4YQPz_NpG_aX-rr5A%3A1771240622808&amp;ei=rvySaaiAMaOxi-gP2qXvGQ&amp;ved=2ahUKEwifi4rT8d2SAxV53gIHHZUtEPkQgK4QegQIAxAG&amp;uact=5&amp;oq=absolute+contraindications+to+anti+obesity+medications&amp;gs_lp=Egxnd3Mtd2l6LXNlcnAiNmFic29sdXRlIGNvbnRyYWluZGljYXRpb25zIHRvIGFudGkgb2Jlc2l0eSBtZWRpY2F0aW9uczIFECEYoAEyBRAhGKABSK5UUABYllNwBHgBkAEAmAGzAaABwjaqAQQyLjU0uAEDyAEA-AEBmAI8oAKWOcICEhAjGPAFGIAEGBMYJxjJAhiKBcICChAjGPAFGCcYyQLCAg0QIxjwBRiABBgnGIoFwgIKEAAYgAQYQxiKBcICERAuGIAEGLEDGNEDGIMBGMcBwgILEC4YgAQYsQMYgwHCAg4QABiABBixAxiDARiKBcICCBAAGIAEGLEDwgIQECMY8AUYgAQYJxjJAhiKBcICBBAjGCfCAgUQABiABMICCxAuGIAEGMcBGK8BwgIIEC4YgAQYsQPCAg0QABiABBixAxhDGIoFwgINEC4YgAQYsQMYQxiKBcICChAuGIAEGEMYigXCAgUQLhiABMICBxAAGIAEGArCAgwQABiABBixAxgKGAvCAgkQABiABBgKGAvCAggQABiABBjLAcICDhAuGIAEGMcBGMsBGK8BwgIJEAAYgAQYExgNwgIPEC4YgAQYExjHARgNGK8BwgIGEAAYFhgewgIIEAAYFhgKGB7CAgUQABjvBcICBRAhGJ8FwgIEECEYFZgDAOIDBRIBMSBAkgcENS41NaAHv7IDsgcEMS41NbgHgDnCBwkwLjI0LjI4LjjIB_cBgAgA&amp;sclient=gws-wiz-serp&amp;mstk=AUtExfCsKkcdybzIhUIsY8uOFHDDxcqcYm3kAcxMbMFi07r5gC_HwsQQlsq3idKBTvIUtwxaMO7z01tXMWwuWCh8dIjyTPI83ziiUGQODIPxU-U8HKELG2SIpGIf47NIrx-v3Y16hHjP5m1K1DFc3X2KWqXQNB3w6pZumtk3AM38fzxDumsLFMnz39SROUN6A1rwDxaRTtlTTGz-gw35SlppXOk6SDSDHpMNJlG423JsY7nbIILltztm2q22LQf4y7SbtSZJrAMDLJ0yIG_C8K0OocKtVFw8so8svQhxrOG7NPkxmg&amp;csui=3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1.wdp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microsoft.com/office/2007/relationships/hdphoto" Target="../media/hdphoto1.wdp"/><Relationship Id="rId2" Type="http://schemas.openxmlformats.org/officeDocument/2006/relationships/hyperlink" Target="mailto:Angelo.iossa@GMAIL.i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2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easo.org/a-new-framework-for-the-diagnosis-staging-and-management-of-obesity-in-adult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oogle.com/search?q=Orlistat&amp;sca_esv=6a3dc1d72e9664c9&amp;biw=1236&amp;bih=700&amp;sxsrf=ANbL-n61cbj_zuVwC4YQPz_NpG_aX-rr5A%3A1771240622808&amp;ei=rvySaaiAMaOxi-gP2qXvGQ&amp;ved=2ahUKEwifi4rT8d2SAxV53gIHHZUtEPkQgK4QegQIAxAW&amp;uact=5&amp;oq=absolute+contraindications+to+anti+obesity+medications&amp;gs_lp=Egxnd3Mtd2l6LXNlcnAiNmFic29sdXRlIGNvbnRyYWluZGljYXRpb25zIHRvIGFudGkgb2Jlc2l0eSBtZWRpY2F0aW9uczIFECEYoAEyBRAhGKABSK5UUABYllNwBHgBkAEAmAGzAaABwjaqAQQyLjU0uAEDyAEA-AEBmAI8oAKWOcICEhAjGPAFGIAEGBMYJxjJAhiKBcICChAjGPAFGCcYyQLCAg0QIxjwBRiABBgnGIoFwgIKEAAYgAQYQxiKBcICERAuGIAEGLEDGNEDGIMBGMcBwgILEC4YgAQYsQMYgwHCAg4QABiABBixAxiDARiKBcICCBAAGIAEGLEDwgIQECMY8AUYgAQYJxjJAhiKBcICBBAjGCfCAgUQABiABMICCxAuGIAEGMcBGK8BwgIIEC4YgAQYsQPCAg0QABiABBixAxhDGIoFwgINEC4YgAQYsQMYQxiKBcICChAuGIAEGEMYigXCAgUQLhiABMICBxAAGIAEGArCAgwQABiABBixAxgKGAvCAgkQABiABBgKGAvCAggQABiABBjLAcICDhAuGIAEGMcBGMsBGK8BwgIJEAAYgAQYExgNwgIPEC4YgAQYExjHARgNGK8BwgIGEAAYFhgewgIIEAAYFhgKGB7CAgUQABjvBcICBRAhGJ8FwgIEECEYFZgDAOIDBRIBMSBAkgcENS41NaAHv7IDsgcEMS41NbgHgDnCBwkwLjI0LjI4LjjIB_cBgAgA&amp;sclient=gws-wiz-serp&amp;mstk=AUtExfCsKkcdybzIhUIsY8uOFHDDxcqcYm3kAcxMbMFi07r5gC_HwsQQlsq3idKBTvIUtwxaMO7z01tXMWwuWCh8dIjyTPI83ziiUGQODIPxU-U8HKELG2SIpGIf47NIrx-v3Y16hHjP5m1K1DFc3X2KWqXQNB3w6pZumtk3AM38fzxDumsLFMnz39SROUN6A1rwDxaRTtlTTGz-gw35SlppXOk6SDSDHpMNJlG423JsY7nbIILltztm2q22LQf4y7SbtSZJrAMDLJ0yIG_C8K0OocKtVFw8so8svQhxrOG7NPkxmg&amp;csui=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poster, grafica, libro&#10;&#10;Il contenuto generato dall'IA potrebbe non essere corretto.">
            <a:extLst>
              <a:ext uri="{FF2B5EF4-FFF2-40B4-BE49-F238E27FC236}">
                <a16:creationId xmlns:a16="http://schemas.microsoft.com/office/drawing/2014/main" id="{D3AFC1DE-D486-92EB-ED6F-68AF8CC2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2" y="0"/>
            <a:ext cx="4725059" cy="646837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4BB9A3A3-B1ED-4D95-A337-A8C12B62BA38}"/>
              </a:ext>
            </a:extLst>
          </p:cNvPr>
          <p:cNvSpPr txBox="1"/>
          <p:nvPr/>
        </p:nvSpPr>
        <p:spPr>
          <a:xfrm>
            <a:off x="5155119" y="959178"/>
            <a:ext cx="6873329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i="1" dirty="0"/>
              <a:t>Terapia farmacologica Controindicazioni assolute, controindicazioni relative ed eventi avversi</a:t>
            </a:r>
          </a:p>
          <a:p>
            <a:endParaRPr lang="it-IT" sz="3200" i="1" dirty="0"/>
          </a:p>
          <a:p>
            <a:endParaRPr lang="it-IT" sz="3200" i="1" dirty="0"/>
          </a:p>
          <a:p>
            <a:endParaRPr lang="it-IT" sz="3200" i="1" dirty="0"/>
          </a:p>
          <a:p>
            <a:endParaRPr lang="it-IT" sz="3200" i="1" dirty="0"/>
          </a:p>
          <a:p>
            <a:r>
              <a:rPr lang="it-IT" sz="2000" i="1" dirty="0"/>
              <a:t>Angelo Iossa Md, Phd</a:t>
            </a:r>
          </a:p>
          <a:p>
            <a:r>
              <a:rPr lang="it-IT" sz="2000" i="1" dirty="0"/>
              <a:t>Head of Bariatric Center of Excellence SICOB</a:t>
            </a:r>
          </a:p>
          <a:p>
            <a:r>
              <a:rPr lang="it-IT" sz="2000" i="1" dirty="0"/>
              <a:t>Icot Hospital-Latina</a:t>
            </a:r>
          </a:p>
          <a:p>
            <a:r>
              <a:rPr lang="it-IT" sz="2000" i="1" dirty="0" err="1"/>
              <a:t>Referral</a:t>
            </a:r>
            <a:r>
              <a:rPr lang="it-IT" sz="2000" i="1" dirty="0"/>
              <a:t> center SIUEC</a:t>
            </a:r>
          </a:p>
          <a:p>
            <a:r>
              <a:rPr lang="it-IT" sz="2000" i="1" dirty="0" err="1"/>
              <a:t>Referral</a:t>
            </a:r>
            <a:r>
              <a:rPr lang="it-IT" sz="2000" i="1" dirty="0"/>
              <a:t> center ISHAWS</a:t>
            </a:r>
          </a:p>
        </p:txBody>
      </p:sp>
      <p:pic>
        <p:nvPicPr>
          <p:cNvPr id="2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9E5C3BFB-CA4D-6777-6842-F44AF8D66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600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4D2BE7-FB3B-5E22-9A8D-26F137BEA059}"/>
              </a:ext>
            </a:extLst>
          </p:cNvPr>
          <p:cNvSpPr txBox="1"/>
          <p:nvPr/>
        </p:nvSpPr>
        <p:spPr>
          <a:xfrm>
            <a:off x="130627" y="469381"/>
            <a:ext cx="6607629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err="1">
                <a:effectLst/>
                <a:hlinkClick r:id="rId2"/>
              </a:rPr>
              <a:t>Phentermine</a:t>
            </a:r>
            <a:r>
              <a:rPr lang="it-IT" sz="2000" b="1" dirty="0">
                <a:effectLst/>
                <a:hlinkClick r:id="rId2"/>
              </a:rPr>
              <a:t>/</a:t>
            </a:r>
            <a:r>
              <a:rPr lang="it-IT" sz="2000" b="1" dirty="0" err="1">
                <a:effectLst/>
                <a:hlinkClick r:id="rId2"/>
              </a:rPr>
              <a:t>Topiramate</a:t>
            </a:r>
            <a:r>
              <a:rPr lang="it-IT" sz="2000" b="1" dirty="0">
                <a:effectLst/>
              </a:rPr>
              <a:t> (</a:t>
            </a:r>
            <a:r>
              <a:rPr lang="it-IT" sz="2000" b="1" dirty="0" err="1">
                <a:effectLst/>
              </a:rPr>
              <a:t>Qsymia</a:t>
            </a:r>
            <a:r>
              <a:rPr lang="it-IT" sz="2000" b="1" dirty="0">
                <a:effectLst/>
              </a:rPr>
              <a:t>):</a:t>
            </a:r>
            <a:endParaRPr lang="it-IT" sz="2000" dirty="0">
              <a:effectLst/>
            </a:endParaRPr>
          </a:p>
          <a:p>
            <a:pPr lvl="1"/>
            <a:r>
              <a:rPr lang="it-IT" sz="2000" dirty="0" err="1">
                <a:effectLst/>
              </a:rPr>
              <a:t>Pregnancy</a:t>
            </a:r>
            <a:r>
              <a:rPr lang="it-IT" sz="2000" dirty="0">
                <a:effectLst/>
              </a:rPr>
              <a:t> (</a:t>
            </a:r>
            <a:r>
              <a:rPr lang="it-IT" sz="2000" dirty="0" err="1">
                <a:effectLst/>
              </a:rPr>
              <a:t>highly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teratogenic</a:t>
            </a:r>
            <a:r>
              <a:rPr lang="it-IT" sz="2000" dirty="0">
                <a:effectLst/>
              </a:rPr>
              <a:t>).</a:t>
            </a:r>
          </a:p>
          <a:p>
            <a:pPr lvl="1"/>
            <a:r>
              <a:rPr lang="it-IT" sz="2000" dirty="0" err="1">
                <a:effectLst/>
              </a:rPr>
              <a:t>Uncontrolled</a:t>
            </a:r>
            <a:r>
              <a:rPr lang="it-IT" sz="2000" dirty="0">
                <a:effectLst/>
              </a:rPr>
              <a:t> high </a:t>
            </a:r>
            <a:r>
              <a:rPr lang="it-IT" sz="2000" dirty="0" err="1">
                <a:effectLst/>
              </a:rPr>
              <a:t>blood</a:t>
            </a:r>
            <a:r>
              <a:rPr lang="it-IT" sz="2000" dirty="0">
                <a:effectLst/>
              </a:rPr>
              <a:t> pressure (</a:t>
            </a:r>
            <a:r>
              <a:rPr lang="it-IT" sz="2000" dirty="0" err="1">
                <a:effectLst/>
              </a:rPr>
              <a:t>hypertension</a:t>
            </a:r>
            <a:r>
              <a:rPr lang="it-IT" sz="2000" dirty="0">
                <a:effectLst/>
              </a:rPr>
              <a:t>).</a:t>
            </a:r>
          </a:p>
          <a:p>
            <a:pPr lvl="1"/>
            <a:r>
              <a:rPr lang="it-IT" sz="2000" dirty="0" err="1">
                <a:effectLst/>
              </a:rPr>
              <a:t>Cardiovascular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disease</a:t>
            </a:r>
            <a:r>
              <a:rPr lang="it-IT" sz="2000" dirty="0">
                <a:effectLst/>
              </a:rPr>
              <a:t> (e.g., stroke, </a:t>
            </a:r>
            <a:r>
              <a:rPr lang="it-IT" sz="2000" dirty="0" err="1">
                <a:effectLst/>
              </a:rPr>
              <a:t>arrhythmia</a:t>
            </a:r>
            <a:r>
              <a:rPr lang="it-IT" sz="2000" dirty="0">
                <a:effectLst/>
              </a:rPr>
              <a:t>).</a:t>
            </a:r>
          </a:p>
          <a:p>
            <a:pPr lvl="1"/>
            <a:r>
              <a:rPr lang="it-IT" sz="2000" dirty="0" err="1">
                <a:effectLst/>
              </a:rPr>
              <a:t>Hyperthyroidism</a:t>
            </a:r>
            <a:r>
              <a:rPr lang="it-IT" sz="2000" dirty="0">
                <a:effectLst/>
              </a:rPr>
              <a:t>.</a:t>
            </a:r>
          </a:p>
          <a:p>
            <a:pPr lvl="1"/>
            <a:r>
              <a:rPr lang="it-IT" sz="2000" dirty="0">
                <a:effectLst/>
              </a:rPr>
              <a:t>Glaucoma.</a:t>
            </a:r>
          </a:p>
          <a:p>
            <a:pPr lvl="1"/>
            <a:r>
              <a:rPr lang="it-IT" sz="2000" dirty="0">
                <a:effectLst/>
              </a:rPr>
              <a:t>Use of </a:t>
            </a:r>
            <a:r>
              <a:rPr lang="it-IT" sz="2000" dirty="0" err="1">
                <a:effectLst/>
              </a:rPr>
              <a:t>Monoamine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Oxidase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Inhibitors</a:t>
            </a:r>
            <a:r>
              <a:rPr lang="it-IT" sz="2000" dirty="0">
                <a:effectLst/>
              </a:rPr>
              <a:t> (</a:t>
            </a:r>
            <a:r>
              <a:rPr lang="it-IT" sz="2000" dirty="0" err="1">
                <a:effectLst/>
              </a:rPr>
              <a:t>MAOIs</a:t>
            </a:r>
            <a:r>
              <a:rPr lang="it-IT" sz="2000" dirty="0">
                <a:effectLst/>
              </a:rPr>
              <a:t>) </a:t>
            </a:r>
            <a:r>
              <a:rPr lang="it-IT" sz="2000" dirty="0" err="1">
                <a:effectLst/>
              </a:rPr>
              <a:t>within</a:t>
            </a:r>
            <a:r>
              <a:rPr lang="it-IT" sz="2000" dirty="0">
                <a:effectLst/>
              </a:rPr>
              <a:t> the last 14 days.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D4B8B5-9C7B-6061-329D-A66938E6DE91}"/>
              </a:ext>
            </a:extLst>
          </p:cNvPr>
          <p:cNvSpPr txBox="1">
            <a:spLocks/>
          </p:cNvSpPr>
          <p:nvPr/>
        </p:nvSpPr>
        <p:spPr>
          <a:xfrm>
            <a:off x="6411686" y="263226"/>
            <a:ext cx="5943600" cy="751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i="1" dirty="0">
                <a:solidFill>
                  <a:srgbClr val="FF0000"/>
                </a:solidFill>
              </a:rPr>
              <a:t>Absolute </a:t>
            </a:r>
            <a:r>
              <a:rPr lang="it-IT" sz="3200" i="1" dirty="0" err="1">
                <a:solidFill>
                  <a:srgbClr val="FF0000"/>
                </a:solidFill>
              </a:rPr>
              <a:t>contraindications</a:t>
            </a:r>
            <a:endParaRPr lang="it-IT" sz="3200" i="1" dirty="0">
              <a:solidFill>
                <a:srgbClr val="FF0000"/>
              </a:solidFill>
            </a:endParaRPr>
          </a:p>
        </p:txBody>
      </p:sp>
      <p:pic>
        <p:nvPicPr>
          <p:cNvPr id="7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0B6624FB-0C49-8AFC-EF60-76E279BD5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ossible contraindications with Atlas adjustment treatments - AtlantoMed">
            <a:extLst>
              <a:ext uri="{FF2B5EF4-FFF2-40B4-BE49-F238E27FC236}">
                <a16:creationId xmlns:a16="http://schemas.microsoft.com/office/drawing/2014/main" id="{357611DA-1907-4FFA-315B-8B13530B39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" b="95565" l="4902" r="94118">
                        <a14:foregroundMark x1="47059" y1="4839" x2="47059" y2="4839"/>
                        <a14:foregroundMark x1="50000" y1="2016" x2="50000" y2="2016"/>
                        <a14:foregroundMark x1="53922" y1="51613" x2="53922" y2="51613"/>
                        <a14:foregroundMark x1="42647" y1="69355" x2="42647" y2="69355"/>
                        <a14:foregroundMark x1="35294" y1="95565" x2="35294" y2="95565"/>
                        <a14:foregroundMark x1="68137" y1="95565" x2="68137" y2="95565"/>
                        <a14:foregroundMark x1="94118" y1="59677" x2="94118" y2="59677"/>
                        <a14:foregroundMark x1="5392" y1="47581" x2="5392" y2="47581"/>
                        <a14:foregroundMark x1="20098" y1="7258" x2="20098" y2="7258"/>
                        <a14:foregroundMark x1="49510" y1="3226" x2="49510" y2="3226"/>
                        <a14:foregroundMark x1="41176" y1="5242" x2="41176" y2="5242"/>
                        <a14:foregroundMark x1="45588" y1="5242" x2="45588" y2="5242"/>
                        <a14:foregroundMark x1="42647" y1="4032" x2="42647" y2="4032"/>
                        <a14:foregroundMark x1="52451" y1="3226" x2="52451" y2="3226"/>
                        <a14:foregroundMark x1="57353" y1="5242" x2="57353" y2="5242"/>
                        <a14:foregroundMark x1="64216" y1="10484" x2="64216" y2="10484"/>
                        <a14:foregroundMark x1="59804" y1="5242" x2="59804" y2="5242"/>
                        <a14:foregroundMark x1="51471" y1="3226" x2="51471" y2="3226"/>
                        <a14:foregroundMark x1="42647" y1="3629" x2="42647" y2="3629"/>
                        <a14:foregroundMark x1="38235" y1="6048" x2="38235" y2="6048"/>
                        <a14:foregroundMark x1="46078" y1="1613" x2="46078" y2="1613"/>
                        <a14:foregroundMark x1="53922" y1="3629" x2="53922" y2="3629"/>
                        <a14:foregroundMark x1="51471" y1="403" x2="51471" y2="403"/>
                        <a14:foregroundMark x1="52941" y1="2823" x2="52941" y2="2823"/>
                        <a14:foregroundMark x1="47059" y1="806" x2="47059" y2="806"/>
                        <a14:foregroundMark x1="48039" y1="1210" x2="48039" y2="1210"/>
                        <a14:foregroundMark x1="49020" y1="2016" x2="49020" y2="2016"/>
                        <a14:foregroundMark x1="48529" y1="2016" x2="48529" y2="2016"/>
                        <a14:foregroundMark x1="45588" y1="806" x2="45588" y2="806"/>
                        <a14:foregroundMark x1="49510" y1="2419" x2="49510" y2="2419"/>
                        <a14:foregroundMark x1="50000" y1="2016" x2="50000" y2="2016"/>
                        <a14:foregroundMark x1="47059" y1="1210" x2="47059" y2="1210"/>
                        <a14:foregroundMark x1="58333" y1="3226" x2="58333" y2="3226"/>
                        <a14:foregroundMark x1="49510" y1="3226" x2="49510" y2="3226"/>
                        <a14:foregroundMark x1="45588" y1="1210" x2="45588" y2="1210"/>
                        <a14:foregroundMark x1="49020" y1="2016" x2="49020" y2="2016"/>
                        <a14:foregroundMark x1="50980" y1="2016" x2="50980" y2="2016"/>
                        <a14:foregroundMark x1="47059" y1="2419" x2="47059" y2="2419"/>
                        <a14:backgroundMark x1="47059" y1="1210" x2="47059" y2="1210"/>
                        <a14:backgroundMark x1="54902" y1="1613" x2="54902" y2="1613"/>
                        <a14:backgroundMark x1="50000" y1="1613" x2="50000" y2="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013" r="1" b="1"/>
          <a:stretch>
            <a:fillRect/>
          </a:stretch>
        </p:blipFill>
        <p:spPr bwMode="auto">
          <a:xfrm>
            <a:off x="10395856" y="1120434"/>
            <a:ext cx="1796144" cy="21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9E3163-BED6-AC58-3C93-973E4C7569AB}"/>
              </a:ext>
            </a:extLst>
          </p:cNvPr>
          <p:cNvSpPr txBox="1"/>
          <p:nvPr/>
        </p:nvSpPr>
        <p:spPr>
          <a:xfrm>
            <a:off x="4673070" y="3537858"/>
            <a:ext cx="6096000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>
                <a:effectLst/>
                <a:hlinkClick r:id="rId7"/>
              </a:rPr>
              <a:t>Naltrexone/</a:t>
            </a:r>
            <a:r>
              <a:rPr lang="it-IT" sz="2000" b="1" dirty="0" err="1">
                <a:effectLst/>
                <a:hlinkClick r:id="rId7"/>
              </a:rPr>
              <a:t>Bupropion</a:t>
            </a:r>
            <a:r>
              <a:rPr lang="it-IT" sz="2000" b="1" dirty="0">
                <a:effectLst/>
              </a:rPr>
              <a:t> (</a:t>
            </a:r>
            <a:r>
              <a:rPr lang="it-IT" sz="2000" b="1" dirty="0" err="1">
                <a:effectLst/>
              </a:rPr>
              <a:t>Contrave</a:t>
            </a:r>
            <a:r>
              <a:rPr lang="it-IT" sz="2000" b="1" dirty="0">
                <a:effectLst/>
              </a:rPr>
              <a:t>):</a:t>
            </a:r>
            <a:endParaRPr lang="it-IT" sz="2000" dirty="0">
              <a:effectLst/>
            </a:endParaRPr>
          </a:p>
          <a:p>
            <a:pPr lvl="1"/>
            <a:r>
              <a:rPr lang="it-IT" sz="2000" dirty="0" err="1">
                <a:effectLst/>
              </a:rPr>
              <a:t>Uncontrolled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hypertension</a:t>
            </a:r>
            <a:r>
              <a:rPr lang="it-IT" sz="2000" dirty="0">
                <a:effectLst/>
              </a:rPr>
              <a:t>.</a:t>
            </a:r>
          </a:p>
          <a:p>
            <a:pPr lvl="1"/>
            <a:r>
              <a:rPr lang="it-IT" sz="2000" dirty="0" err="1">
                <a:effectLst/>
              </a:rPr>
              <a:t>Seizure</a:t>
            </a:r>
            <a:r>
              <a:rPr lang="it-IT" sz="2000" dirty="0">
                <a:effectLst/>
              </a:rPr>
              <a:t> disorders.</a:t>
            </a:r>
          </a:p>
          <a:p>
            <a:pPr lvl="1"/>
            <a:r>
              <a:rPr lang="it-IT" sz="2000" dirty="0" err="1">
                <a:effectLst/>
              </a:rPr>
              <a:t>Eating</a:t>
            </a:r>
            <a:r>
              <a:rPr lang="it-IT" sz="2000" dirty="0">
                <a:effectLst/>
              </a:rPr>
              <a:t> disorders (</a:t>
            </a:r>
            <a:r>
              <a:rPr lang="it-IT" sz="2000" dirty="0" err="1">
                <a:effectLst/>
              </a:rPr>
              <a:t>anorexia</a:t>
            </a:r>
            <a:r>
              <a:rPr lang="it-IT" sz="2000" dirty="0">
                <a:effectLst/>
              </a:rPr>
              <a:t> or bulimia nervosa).</a:t>
            </a:r>
          </a:p>
          <a:p>
            <a:pPr lvl="1"/>
            <a:r>
              <a:rPr lang="it-IT" sz="2000" dirty="0" err="1">
                <a:effectLst/>
              </a:rPr>
              <a:t>Abrupt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discontinuation</a:t>
            </a:r>
            <a:r>
              <a:rPr lang="it-IT" sz="2000" dirty="0">
                <a:effectLst/>
              </a:rPr>
              <a:t> of alcohol, </a:t>
            </a:r>
            <a:r>
              <a:rPr lang="it-IT" sz="2000" dirty="0" err="1">
                <a:effectLst/>
              </a:rPr>
              <a:t>benzodiazepines</a:t>
            </a:r>
            <a:r>
              <a:rPr lang="it-IT" sz="2000" dirty="0">
                <a:effectLst/>
              </a:rPr>
              <a:t>, </a:t>
            </a:r>
            <a:r>
              <a:rPr lang="it-IT" sz="2000" dirty="0" err="1">
                <a:effectLst/>
              </a:rPr>
              <a:t>barbiturates</a:t>
            </a:r>
            <a:r>
              <a:rPr lang="it-IT" sz="2000" dirty="0">
                <a:effectLst/>
              </a:rPr>
              <a:t>, or </a:t>
            </a:r>
            <a:r>
              <a:rPr lang="it-IT" sz="2000" dirty="0" err="1">
                <a:effectLst/>
              </a:rPr>
              <a:t>antiepileptic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drugs</a:t>
            </a:r>
            <a:r>
              <a:rPr lang="it-IT" sz="2000" dirty="0">
                <a:effectLst/>
              </a:rPr>
              <a:t>.</a:t>
            </a:r>
          </a:p>
          <a:p>
            <a:pPr lvl="1"/>
            <a:r>
              <a:rPr lang="it-IT" sz="2000" dirty="0" err="1">
                <a:effectLst/>
              </a:rPr>
              <a:t>Chronic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opioid</a:t>
            </a:r>
            <a:r>
              <a:rPr lang="it-IT" sz="2000" dirty="0">
                <a:effectLst/>
              </a:rPr>
              <a:t> use.</a:t>
            </a:r>
          </a:p>
          <a:p>
            <a:pPr lvl="1"/>
            <a:r>
              <a:rPr lang="it-IT" sz="2000" dirty="0">
                <a:effectLst/>
              </a:rPr>
              <a:t>Use of </a:t>
            </a:r>
            <a:r>
              <a:rPr lang="it-IT" sz="2000" dirty="0" err="1">
                <a:effectLst/>
              </a:rPr>
              <a:t>MAOIs</a:t>
            </a:r>
            <a:r>
              <a:rPr lang="it-IT" sz="2000" dirty="0">
                <a:effectLst/>
              </a:rPr>
              <a:t>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5618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555" y="-113894"/>
            <a:ext cx="7860090" cy="1326321"/>
          </a:xfrm>
        </p:spPr>
        <p:txBody>
          <a:bodyPr>
            <a:normAutofit/>
          </a:bodyPr>
          <a:lstStyle/>
          <a:p>
            <a:r>
              <a:rPr sz="3200" i="1" dirty="0">
                <a:solidFill>
                  <a:srgbClr val="FFC000"/>
                </a:solidFill>
              </a:rPr>
              <a:t>Relative contraindications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56298086-EAD9-465B-0382-0804161DB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91A4D9-FAAE-9D4D-19F7-66427C56EC12}"/>
              </a:ext>
            </a:extLst>
          </p:cNvPr>
          <p:cNvSpPr txBox="1"/>
          <p:nvPr/>
        </p:nvSpPr>
        <p:spPr>
          <a:xfrm>
            <a:off x="307522" y="1071241"/>
            <a:ext cx="5222421" cy="31700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GLP-1 Receptor 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Agonists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(e.g., Semaglutide, 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Liraglutide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):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History of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pancreatitis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gallbladder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disease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Severe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gastroparesis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other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severe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gastrointestinal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motility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disorders.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Moderate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renal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impairment (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requires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dose monitoring).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History of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diabetic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retinopathy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(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rapid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weight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loss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can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worsen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it).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240FEB9-C636-025F-9AFA-1C89466B1E44}"/>
              </a:ext>
            </a:extLst>
          </p:cNvPr>
          <p:cNvSpPr txBox="1"/>
          <p:nvPr/>
        </p:nvSpPr>
        <p:spPr>
          <a:xfrm>
            <a:off x="3171759" y="4899411"/>
            <a:ext cx="584848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Orlistat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: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Chronic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malabsorption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syndrome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cholestasis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oogle Sans"/>
            </a:endParaRPr>
          </a:p>
        </p:txBody>
      </p:sp>
      <p:pic>
        <p:nvPicPr>
          <p:cNvPr id="18" name="Picture 2" descr="Possible contraindications with Atlas adjustment treatments - AtlantoMed">
            <a:extLst>
              <a:ext uri="{FF2B5EF4-FFF2-40B4-BE49-F238E27FC236}">
                <a16:creationId xmlns:a16="http://schemas.microsoft.com/office/drawing/2014/main" id="{3DBCFF80-C0FA-03EA-C452-89222859E5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" b="95565" l="4902" r="94118">
                        <a14:foregroundMark x1="47059" y1="4839" x2="47059" y2="4839"/>
                        <a14:foregroundMark x1="50000" y1="2016" x2="50000" y2="2016"/>
                        <a14:foregroundMark x1="53922" y1="51613" x2="53922" y2="51613"/>
                        <a14:foregroundMark x1="42647" y1="69355" x2="42647" y2="69355"/>
                        <a14:foregroundMark x1="35294" y1="95565" x2="35294" y2="95565"/>
                        <a14:foregroundMark x1="68137" y1="95565" x2="68137" y2="95565"/>
                        <a14:foregroundMark x1="94118" y1="59677" x2="94118" y2="59677"/>
                        <a14:foregroundMark x1="5392" y1="47581" x2="5392" y2="47581"/>
                        <a14:foregroundMark x1="20098" y1="7258" x2="20098" y2="7258"/>
                        <a14:foregroundMark x1="49510" y1="3226" x2="49510" y2="3226"/>
                        <a14:foregroundMark x1="41176" y1="5242" x2="41176" y2="5242"/>
                        <a14:foregroundMark x1="45588" y1="5242" x2="45588" y2="5242"/>
                        <a14:foregroundMark x1="42647" y1="4032" x2="42647" y2="4032"/>
                        <a14:foregroundMark x1="52451" y1="3226" x2="52451" y2="3226"/>
                        <a14:foregroundMark x1="57353" y1="5242" x2="57353" y2="5242"/>
                        <a14:foregroundMark x1="64216" y1="10484" x2="64216" y2="10484"/>
                        <a14:foregroundMark x1="59804" y1="5242" x2="59804" y2="5242"/>
                        <a14:foregroundMark x1="51471" y1="3226" x2="51471" y2="3226"/>
                        <a14:foregroundMark x1="42647" y1="3629" x2="42647" y2="3629"/>
                        <a14:foregroundMark x1="38235" y1="6048" x2="38235" y2="6048"/>
                        <a14:foregroundMark x1="46078" y1="1613" x2="46078" y2="1613"/>
                        <a14:foregroundMark x1="53922" y1="3629" x2="53922" y2="3629"/>
                        <a14:foregroundMark x1="51471" y1="403" x2="51471" y2="403"/>
                        <a14:foregroundMark x1="52941" y1="2823" x2="52941" y2="2823"/>
                        <a14:foregroundMark x1="47059" y1="806" x2="47059" y2="806"/>
                        <a14:foregroundMark x1="48039" y1="1210" x2="48039" y2="1210"/>
                        <a14:foregroundMark x1="49020" y1="2016" x2="49020" y2="2016"/>
                        <a14:foregroundMark x1="48529" y1="2016" x2="48529" y2="2016"/>
                        <a14:foregroundMark x1="45588" y1="806" x2="45588" y2="806"/>
                        <a14:foregroundMark x1="49510" y1="2419" x2="49510" y2="2419"/>
                        <a14:foregroundMark x1="50000" y1="2016" x2="50000" y2="2016"/>
                        <a14:foregroundMark x1="47059" y1="1210" x2="47059" y2="1210"/>
                        <a14:foregroundMark x1="58333" y1="3226" x2="58333" y2="3226"/>
                        <a14:foregroundMark x1="49510" y1="3226" x2="49510" y2="3226"/>
                        <a14:foregroundMark x1="45588" y1="1210" x2="45588" y2="1210"/>
                        <a14:foregroundMark x1="49020" y1="2016" x2="49020" y2="2016"/>
                        <a14:foregroundMark x1="50980" y1="2016" x2="50980" y2="2016"/>
                        <a14:foregroundMark x1="47059" y1="2419" x2="47059" y2="2419"/>
                        <a14:foregroundMark x1="44118" y1="1613" x2="44118" y2="1613"/>
                        <a14:foregroundMark x1="53431" y1="1613" x2="53431" y2="1613"/>
                        <a14:foregroundMark x1="56863" y1="1613" x2="56863" y2="1613"/>
                        <a14:backgroundMark x1="47059" y1="1210" x2="47059" y2="1210"/>
                        <a14:backgroundMark x1="54902" y1="1613" x2="54902" y2="1613"/>
                        <a14:backgroundMark x1="50000" y1="1613" x2="50000" y2="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013" r="1" b="1"/>
          <a:stretch>
            <a:fillRect/>
          </a:stretch>
        </p:blipFill>
        <p:spPr bwMode="auto">
          <a:xfrm>
            <a:off x="10395856" y="1816660"/>
            <a:ext cx="1796144" cy="21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artello Entrare e uscire adagio">
            <a:extLst>
              <a:ext uri="{FF2B5EF4-FFF2-40B4-BE49-F238E27FC236}">
                <a16:creationId xmlns:a16="http://schemas.microsoft.com/office/drawing/2014/main" id="{41CB3167-C3B1-A48E-679A-2DA2E591F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00" b="95600" l="2300" r="98900">
                        <a14:foregroundMark x1="30500" y1="61000" x2="30500" y2="61000"/>
                        <a14:foregroundMark x1="36500" y1="60800" x2="36500" y2="60800"/>
                        <a14:foregroundMark x1="44300" y1="60800" x2="44300" y2="60800"/>
                        <a14:foregroundMark x1="48600" y1="60500" x2="48600" y2="60500"/>
                        <a14:foregroundMark x1="55900" y1="60600" x2="55900" y2="60600"/>
                        <a14:foregroundMark x1="61300" y1="60300" x2="61300" y2="60300"/>
                        <a14:foregroundMark x1="68600" y1="60300" x2="68600" y2="60300"/>
                        <a14:foregroundMark x1="29000" y1="69700" x2="29000" y2="69700"/>
                        <a14:foregroundMark x1="38600" y1="71000" x2="38600" y2="71000"/>
                        <a14:foregroundMark x1="45700" y1="71000" x2="45700" y2="71000"/>
                        <a14:foregroundMark x1="51900" y1="71100" x2="51900" y2="71100"/>
                        <a14:foregroundMark x1="58900" y1="71600" x2="58900" y2="71600"/>
                        <a14:foregroundMark x1="61900" y1="71700" x2="61900" y2="71700"/>
                        <a14:foregroundMark x1="67800" y1="71700" x2="67800" y2="71700"/>
                        <a14:foregroundMark x1="64800" y1="78600" x2="64800" y2="78600"/>
                        <a14:foregroundMark x1="60200" y1="79700" x2="60200" y2="79700"/>
                        <a14:foregroundMark x1="55100" y1="79800" x2="55100" y2="79800"/>
                        <a14:foregroundMark x1="47300" y1="80300" x2="47300" y2="80300"/>
                        <a14:foregroundMark x1="42900" y1="80200" x2="42900" y2="80200"/>
                        <a14:foregroundMark x1="35700" y1="80000" x2="35700" y2="80000"/>
                        <a14:foregroundMark x1="18700" y1="21700" x2="18700" y2="21700"/>
                        <a14:foregroundMark x1="75900" y1="24100" x2="75900" y2="24100"/>
                        <a14:foregroundMark x1="88300" y1="60100" x2="88300" y2="60100"/>
                        <a14:foregroundMark x1="85300" y1="83400" x2="85300" y2="83400"/>
                        <a14:foregroundMark x1="20500" y1="82200" x2="20500" y2="82200"/>
                        <a14:foregroundMark x1="11400" y1="24700" x2="11400" y2="24700"/>
                        <a14:foregroundMark x1="20800" y1="7200" x2="20800" y2="7200"/>
                        <a14:foregroundMark x1="68900" y1="16300" x2="68900" y2="16300"/>
                        <a14:foregroundMark x1="71600" y1="28700" x2="71600" y2="28700"/>
                        <a14:foregroundMark x1="92800" y1="42000" x2="92800" y2="42000"/>
                        <a14:foregroundMark x1="94900" y1="18400" x2="94900" y2="18400"/>
                        <a14:foregroundMark x1="88300" y1="8100" x2="88300" y2="8100"/>
                        <a14:foregroundMark x1="59200" y1="6000" x2="59200" y2="6000"/>
                        <a14:foregroundMark x1="30800" y1="9000" x2="30800" y2="9000"/>
                        <a14:foregroundMark x1="23500" y1="16600" x2="23500" y2="16600"/>
                        <a14:foregroundMark x1="13500" y1="11400" x2="13500" y2="11400"/>
                        <a14:foregroundMark x1="2300" y1="33200" x2="2300" y2="33200"/>
                        <a14:foregroundMark x1="9600" y1="52600" x2="9600" y2="52600"/>
                        <a14:foregroundMark x1="17500" y1="75900" x2="17500" y2="75900"/>
                        <a14:foregroundMark x1="13200" y1="79800" x2="13200" y2="79800"/>
                        <a14:foregroundMark x1="22600" y1="80400" x2="22600" y2="80400"/>
                        <a14:foregroundMark x1="18400" y1="41400" x2="18400" y2="41400"/>
                        <a14:foregroundMark x1="19600" y1="58900" x2="19600" y2="58900"/>
                        <a14:foregroundMark x1="22300" y1="69200" x2="22300" y2="69200"/>
                        <a14:foregroundMark x1="26900" y1="90700" x2="26900" y2="90700"/>
                        <a14:foregroundMark x1="52900" y1="93100" x2="52900" y2="93100"/>
                        <a14:foregroundMark x1="69500" y1="95600" x2="69500" y2="95600"/>
                        <a14:foregroundMark x1="87100" y1="92800" x2="87100" y2="92800"/>
                        <a14:foregroundMark x1="90400" y1="73500" x2="90400" y2="73500"/>
                        <a14:foregroundMark x1="84000" y1="62900" x2="84000" y2="62900"/>
                        <a14:foregroundMark x1="86800" y1="43200" x2="86800" y2="43200"/>
                        <a14:foregroundMark x1="83400" y1="32900" x2="83400" y2="32900"/>
                        <a14:foregroundMark x1="85600" y1="18100" x2="85600" y2="18100"/>
                        <a14:foregroundMark x1="79200" y1="6600" x2="79200" y2="6600"/>
                        <a14:foregroundMark x1="65300" y1="8700" x2="65300" y2="8700"/>
                        <a14:foregroundMark x1="49200" y1="9600" x2="49200" y2="9600"/>
                        <a14:foregroundMark x1="32600" y1="12000" x2="32600" y2="12000"/>
                        <a14:foregroundMark x1="13200" y1="14500" x2="13200" y2="14500"/>
                        <a14:foregroundMark x1="7200" y1="9900" x2="7200" y2="9900"/>
                        <a14:foregroundMark x1="5700" y1="22900" x2="5700" y2="22900"/>
                        <a14:foregroundMark x1="9900" y1="34100" x2="9900" y2="34100"/>
                        <a14:foregroundMark x1="25300" y1="29900" x2="25300" y2="29900"/>
                        <a14:foregroundMark x1="34400" y1="30200" x2="34400" y2="30200"/>
                        <a14:foregroundMark x1="46200" y1="16600" x2="46200" y2="16600"/>
                        <a14:foregroundMark x1="38400" y1="15100" x2="38400" y2="15100"/>
                        <a14:foregroundMark x1="22600" y1="8100" x2="22600" y2="8100"/>
                        <a14:foregroundMark x1="15700" y1="9000" x2="15700" y2="9000"/>
                        <a14:foregroundMark x1="9600" y1="42300" x2="18700" y2="84400"/>
                        <a14:foregroundMark x1="82500" y1="86500" x2="88200" y2="23200"/>
                        <a14:foregroundMark x1="88200" y1="23200" x2="78700" y2="13800"/>
                        <a14:foregroundMark x1="78700" y1="13800" x2="53900" y2="8200"/>
                        <a14:foregroundMark x1="53900" y1="8200" x2="28800" y2="10800"/>
                        <a14:foregroundMark x1="28800" y1="10800" x2="9400" y2="28300"/>
                        <a14:foregroundMark x1="9400" y1="28300" x2="4000" y2="73300"/>
                        <a14:foregroundMark x1="4000" y1="73300" x2="21100" y2="88900"/>
                        <a14:foregroundMark x1="21100" y1="88900" x2="21100" y2="89500"/>
                        <a14:foregroundMark x1="73800" y1="94900" x2="85400" y2="86700"/>
                        <a14:foregroundMark x1="85400" y1="86700" x2="96800" y2="72600"/>
                        <a14:foregroundMark x1="96800" y1="72600" x2="92500" y2="12200"/>
                        <a14:foregroundMark x1="92500" y1="12200" x2="74500" y2="4200"/>
                        <a14:foregroundMark x1="74500" y1="4200" x2="6600" y2="4500"/>
                        <a14:foregroundMark x1="18100" y1="94300" x2="55600" y2="93500"/>
                        <a14:foregroundMark x1="55600" y1="93500" x2="98900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11431" r="25617" b="13828"/>
          <a:stretch>
            <a:fillRect/>
          </a:stretch>
        </p:blipFill>
        <p:spPr bwMode="auto">
          <a:xfrm>
            <a:off x="9683713" y="933204"/>
            <a:ext cx="899823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E6BC5A78-2E8D-6A84-6889-856E2DA3C11B}"/>
              </a:ext>
            </a:extLst>
          </p:cNvPr>
          <p:cNvSpPr txBox="1"/>
          <p:nvPr/>
        </p:nvSpPr>
        <p:spPr>
          <a:xfrm>
            <a:off x="5019186" y="2900041"/>
            <a:ext cx="6917870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Naltrexone/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Bupropion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 (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Contrave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):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Controlled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hypertension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History of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seizures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conditions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increasing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seizure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risk (e.g., alcohol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withdrawal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Major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depression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other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psychiatric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conditions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(can cause mood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changes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3FAB5E-785A-302A-11D6-8079BF57EA35}"/>
              </a:ext>
            </a:extLst>
          </p:cNvPr>
          <p:cNvSpPr txBox="1"/>
          <p:nvPr/>
        </p:nvSpPr>
        <p:spPr>
          <a:xfrm>
            <a:off x="-157843" y="5208365"/>
            <a:ext cx="11353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General Clinical </a:t>
            </a:r>
            <a:r>
              <a:rPr kumimoji="0" lang="it-IT" altLang="it-IT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Considerations</a:t>
            </a:r>
            <a:endParaRPr kumimoji="0" lang="it-IT" altLang="it-IT" sz="1100" b="0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Psychiatric</a:t>
            </a:r>
            <a:r>
              <a:rPr kumimoji="0" lang="it-IT" altLang="it-IT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: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 History of, or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active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,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eating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disorders (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anorexia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, bulimia) or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suicidal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ideation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Cardiovascular</a:t>
            </a:r>
            <a:r>
              <a:rPr kumimoji="0" lang="it-IT" altLang="it-IT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: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 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Stable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cardiovascular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disease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or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treated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,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stable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hypertension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Kidney</a:t>
            </a:r>
            <a:r>
              <a:rPr kumimoji="0" lang="it-IT" altLang="it-IT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/Liver: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 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Renal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or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hepatic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impairment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requires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dose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reduction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or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avoidance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depending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 on </a:t>
            </a:r>
            <a:r>
              <a:rPr kumimoji="0" lang="it-IT" altLang="it-IT" sz="2000" b="0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severity</a:t>
            </a:r>
            <a:r>
              <a:rPr kumimoji="0" lang="it-IT" altLang="it-IT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oogle Sans"/>
              </a:rPr>
              <a:t>. </a:t>
            </a:r>
            <a:endParaRPr lang="it-IT" sz="2000" i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3BBCA04-8FF1-AAE8-FD86-3B52B4E84C4E}"/>
              </a:ext>
            </a:extLst>
          </p:cNvPr>
          <p:cNvSpPr txBox="1"/>
          <p:nvPr/>
        </p:nvSpPr>
        <p:spPr>
          <a:xfrm>
            <a:off x="151978" y="615811"/>
            <a:ext cx="5944022" cy="22467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Phentermine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/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Topiramate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Google Sans"/>
              </a:rPr>
              <a:t> 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(</a:t>
            </a:r>
            <a:r>
              <a:rPr kumimoji="0" lang="it-IT" altLang="it-IT" sz="2000" b="1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Qsymia</a:t>
            </a:r>
            <a:r>
              <a:rPr kumimoji="0" lang="it-IT" altLang="it-IT" sz="2000" b="1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):</a:t>
            </a:r>
            <a:endParaRPr kumimoji="0" lang="it-IT" altLang="it-IT" sz="2000" b="0" i="0" u="none" strike="noStrike" cap="none" normalizeH="0" baseline="0" dirty="0">
              <a:ln>
                <a:noFill/>
              </a:ln>
              <a:effectLst/>
              <a:latin typeface="Google San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Controlled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hypertension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stable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cardiovascular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disease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Moderate-to-severe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renal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or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hepatic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impairment.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History of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kidney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stones or metabolic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acidosis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 (due to </a:t>
            </a:r>
            <a:r>
              <a:rPr kumimoji="0" lang="it-IT" altLang="it-IT" sz="2000" b="0" i="0" u="none" strike="noStrike" cap="none" normalizeH="0" baseline="0" dirty="0" err="1">
                <a:ln>
                  <a:noFill/>
                </a:ln>
                <a:effectLst/>
                <a:latin typeface="Google Sans"/>
              </a:rPr>
              <a:t>topiramate</a:t>
            </a: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).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effectLst/>
                <a:latin typeface="Google Sans"/>
              </a:rPr>
              <a:t>Glaucoma.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1DDAEA-970A-2BCF-6F19-6570540B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8076" y="-133416"/>
            <a:ext cx="7860090" cy="832137"/>
          </a:xfrm>
        </p:spPr>
        <p:txBody>
          <a:bodyPr>
            <a:normAutofit/>
          </a:bodyPr>
          <a:lstStyle/>
          <a:p>
            <a:r>
              <a:rPr sz="3200" i="1" dirty="0">
                <a:solidFill>
                  <a:srgbClr val="FFC000"/>
                </a:solidFill>
              </a:rPr>
              <a:t>Relative contraindications</a:t>
            </a:r>
          </a:p>
        </p:txBody>
      </p:sp>
      <p:pic>
        <p:nvPicPr>
          <p:cNvPr id="5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515592AE-0F0F-4B82-5F0E-94140889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ossible contraindications with Atlas adjustment treatments - AtlantoMed">
            <a:extLst>
              <a:ext uri="{FF2B5EF4-FFF2-40B4-BE49-F238E27FC236}">
                <a16:creationId xmlns:a16="http://schemas.microsoft.com/office/drawing/2014/main" id="{DDB78B9B-EF6D-E21A-7DD7-30E778825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3" b="95565" l="4902" r="94118">
                        <a14:foregroundMark x1="47059" y1="4839" x2="47059" y2="4839"/>
                        <a14:foregroundMark x1="50000" y1="2016" x2="50000" y2="2016"/>
                        <a14:foregroundMark x1="53922" y1="51613" x2="53922" y2="51613"/>
                        <a14:foregroundMark x1="42647" y1="69355" x2="42647" y2="69355"/>
                        <a14:foregroundMark x1="35294" y1="95565" x2="35294" y2="95565"/>
                        <a14:foregroundMark x1="68137" y1="95565" x2="68137" y2="95565"/>
                        <a14:foregroundMark x1="94118" y1="59677" x2="94118" y2="59677"/>
                        <a14:foregroundMark x1="5392" y1="47581" x2="5392" y2="47581"/>
                        <a14:foregroundMark x1="20098" y1="7258" x2="20098" y2="7258"/>
                        <a14:foregroundMark x1="49510" y1="3226" x2="49510" y2="3226"/>
                        <a14:foregroundMark x1="41176" y1="5242" x2="41176" y2="5242"/>
                        <a14:foregroundMark x1="45588" y1="5242" x2="45588" y2="5242"/>
                        <a14:foregroundMark x1="42647" y1="4032" x2="42647" y2="4032"/>
                        <a14:foregroundMark x1="52451" y1="3226" x2="52451" y2="3226"/>
                        <a14:foregroundMark x1="57353" y1="5242" x2="57353" y2="5242"/>
                        <a14:foregroundMark x1="64216" y1="10484" x2="64216" y2="10484"/>
                        <a14:foregroundMark x1="59804" y1="5242" x2="59804" y2="5242"/>
                        <a14:foregroundMark x1="51471" y1="3226" x2="51471" y2="3226"/>
                        <a14:foregroundMark x1="42647" y1="3629" x2="42647" y2="3629"/>
                        <a14:foregroundMark x1="38235" y1="6048" x2="38235" y2="6048"/>
                        <a14:foregroundMark x1="46078" y1="1613" x2="46078" y2="1613"/>
                        <a14:foregroundMark x1="53922" y1="3629" x2="53922" y2="3629"/>
                        <a14:foregroundMark x1="51471" y1="403" x2="51471" y2="403"/>
                        <a14:foregroundMark x1="52941" y1="2823" x2="52941" y2="2823"/>
                        <a14:foregroundMark x1="47059" y1="806" x2="47059" y2="806"/>
                        <a14:foregroundMark x1="48039" y1="1210" x2="48039" y2="1210"/>
                        <a14:foregroundMark x1="49020" y1="2016" x2="49020" y2="2016"/>
                        <a14:foregroundMark x1="48529" y1="2016" x2="48529" y2="2016"/>
                        <a14:foregroundMark x1="45588" y1="806" x2="45588" y2="806"/>
                        <a14:foregroundMark x1="49510" y1="2419" x2="49510" y2="2419"/>
                        <a14:foregroundMark x1="50000" y1="2016" x2="50000" y2="2016"/>
                        <a14:foregroundMark x1="47059" y1="1210" x2="47059" y2="1210"/>
                        <a14:foregroundMark x1="58333" y1="3226" x2="58333" y2="3226"/>
                        <a14:foregroundMark x1="49510" y1="3226" x2="49510" y2="3226"/>
                        <a14:foregroundMark x1="45588" y1="1210" x2="45588" y2="1210"/>
                        <a14:foregroundMark x1="49020" y1="2016" x2="49020" y2="2016"/>
                        <a14:foregroundMark x1="50980" y1="2016" x2="50980" y2="2016"/>
                        <a14:foregroundMark x1="47059" y1="2419" x2="47059" y2="2419"/>
                        <a14:backgroundMark x1="47059" y1="1210" x2="47059" y2="1210"/>
                        <a14:backgroundMark x1="54902" y1="1613" x2="54902" y2="1613"/>
                        <a14:backgroundMark x1="50000" y1="1613" x2="50000" y2="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013" r="1" b="1"/>
          <a:stretch>
            <a:fillRect/>
          </a:stretch>
        </p:blipFill>
        <p:spPr bwMode="auto">
          <a:xfrm>
            <a:off x="10395856" y="1120434"/>
            <a:ext cx="1796144" cy="21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tello Entrare e uscire adagio">
            <a:extLst>
              <a:ext uri="{FF2B5EF4-FFF2-40B4-BE49-F238E27FC236}">
                <a16:creationId xmlns:a16="http://schemas.microsoft.com/office/drawing/2014/main" id="{CA0DF1E2-4C33-1657-E66E-1DE4F488BB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00" b="95600" l="2300" r="98900">
                        <a14:foregroundMark x1="30500" y1="61000" x2="30500" y2="61000"/>
                        <a14:foregroundMark x1="36500" y1="60800" x2="36500" y2="60800"/>
                        <a14:foregroundMark x1="44300" y1="60800" x2="44300" y2="60800"/>
                        <a14:foregroundMark x1="48600" y1="60500" x2="48600" y2="60500"/>
                        <a14:foregroundMark x1="55900" y1="60600" x2="55900" y2="60600"/>
                        <a14:foregroundMark x1="61300" y1="60300" x2="61300" y2="60300"/>
                        <a14:foregroundMark x1="68600" y1="60300" x2="68600" y2="60300"/>
                        <a14:foregroundMark x1="29000" y1="69700" x2="29000" y2="69700"/>
                        <a14:foregroundMark x1="38600" y1="71000" x2="38600" y2="71000"/>
                        <a14:foregroundMark x1="45700" y1="71000" x2="45700" y2="71000"/>
                        <a14:foregroundMark x1="51900" y1="71100" x2="51900" y2="71100"/>
                        <a14:foregroundMark x1="58900" y1="71600" x2="58900" y2="71600"/>
                        <a14:foregroundMark x1="61900" y1="71700" x2="61900" y2="71700"/>
                        <a14:foregroundMark x1="67800" y1="71700" x2="67800" y2="71700"/>
                        <a14:foregroundMark x1="64800" y1="78600" x2="64800" y2="78600"/>
                        <a14:foregroundMark x1="60200" y1="79700" x2="60200" y2="79700"/>
                        <a14:foregroundMark x1="55100" y1="79800" x2="55100" y2="79800"/>
                        <a14:foregroundMark x1="47300" y1="80300" x2="47300" y2="80300"/>
                        <a14:foregroundMark x1="42900" y1="80200" x2="42900" y2="80200"/>
                        <a14:foregroundMark x1="35700" y1="80000" x2="35700" y2="80000"/>
                        <a14:foregroundMark x1="18700" y1="21700" x2="18700" y2="21700"/>
                        <a14:foregroundMark x1="75900" y1="24100" x2="75900" y2="24100"/>
                        <a14:foregroundMark x1="88300" y1="60100" x2="88300" y2="60100"/>
                        <a14:foregroundMark x1="85300" y1="83400" x2="85300" y2="83400"/>
                        <a14:foregroundMark x1="20500" y1="82200" x2="20500" y2="82200"/>
                        <a14:foregroundMark x1="11400" y1="24700" x2="11400" y2="24700"/>
                        <a14:foregroundMark x1="20800" y1="7200" x2="20800" y2="7200"/>
                        <a14:foregroundMark x1="68900" y1="16300" x2="68900" y2="16300"/>
                        <a14:foregroundMark x1="71600" y1="28700" x2="71600" y2="28700"/>
                        <a14:foregroundMark x1="92800" y1="42000" x2="92800" y2="42000"/>
                        <a14:foregroundMark x1="94900" y1="18400" x2="94900" y2="18400"/>
                        <a14:foregroundMark x1="88300" y1="8100" x2="88300" y2="8100"/>
                        <a14:foregroundMark x1="59200" y1="6000" x2="59200" y2="6000"/>
                        <a14:foregroundMark x1="30800" y1="9000" x2="30800" y2="9000"/>
                        <a14:foregroundMark x1="23500" y1="16600" x2="23500" y2="16600"/>
                        <a14:foregroundMark x1="13500" y1="11400" x2="13500" y2="11400"/>
                        <a14:foregroundMark x1="2300" y1="33200" x2="2300" y2="33200"/>
                        <a14:foregroundMark x1="9600" y1="52600" x2="9600" y2="52600"/>
                        <a14:foregroundMark x1="17500" y1="75900" x2="17500" y2="75900"/>
                        <a14:foregroundMark x1="13200" y1="79800" x2="13200" y2="79800"/>
                        <a14:foregroundMark x1="22600" y1="80400" x2="22600" y2="80400"/>
                        <a14:foregroundMark x1="18400" y1="41400" x2="18400" y2="41400"/>
                        <a14:foregroundMark x1="19600" y1="58900" x2="19600" y2="58900"/>
                        <a14:foregroundMark x1="22300" y1="69200" x2="22300" y2="69200"/>
                        <a14:foregroundMark x1="26900" y1="90700" x2="26900" y2="90700"/>
                        <a14:foregroundMark x1="52900" y1="93100" x2="52900" y2="93100"/>
                        <a14:foregroundMark x1="69500" y1="95600" x2="69500" y2="95600"/>
                        <a14:foregroundMark x1="87100" y1="92800" x2="87100" y2="92800"/>
                        <a14:foregroundMark x1="90400" y1="73500" x2="90400" y2="73500"/>
                        <a14:foregroundMark x1="84000" y1="62900" x2="84000" y2="62900"/>
                        <a14:foregroundMark x1="86800" y1="43200" x2="86800" y2="43200"/>
                        <a14:foregroundMark x1="83400" y1="32900" x2="83400" y2="32900"/>
                        <a14:foregroundMark x1="85600" y1="18100" x2="85600" y2="18100"/>
                        <a14:foregroundMark x1="79200" y1="6600" x2="79200" y2="6600"/>
                        <a14:foregroundMark x1="65300" y1="8700" x2="65300" y2="8700"/>
                        <a14:foregroundMark x1="49200" y1="9600" x2="49200" y2="9600"/>
                        <a14:foregroundMark x1="32600" y1="12000" x2="32600" y2="12000"/>
                        <a14:foregroundMark x1="13200" y1="14500" x2="13200" y2="14500"/>
                        <a14:foregroundMark x1="7200" y1="9900" x2="7200" y2="9900"/>
                        <a14:foregroundMark x1="5700" y1="22900" x2="5700" y2="22900"/>
                        <a14:foregroundMark x1="9900" y1="34100" x2="9900" y2="34100"/>
                        <a14:foregroundMark x1="25300" y1="29900" x2="25300" y2="29900"/>
                        <a14:foregroundMark x1="34400" y1="30200" x2="34400" y2="30200"/>
                        <a14:foregroundMark x1="46200" y1="16600" x2="46200" y2="16600"/>
                        <a14:foregroundMark x1="38400" y1="15100" x2="38400" y2="15100"/>
                        <a14:foregroundMark x1="22600" y1="8100" x2="22600" y2="8100"/>
                        <a14:foregroundMark x1="15700" y1="9000" x2="15700" y2="9000"/>
                        <a14:foregroundMark x1="9600" y1="42300" x2="18700" y2="84400"/>
                        <a14:foregroundMark x1="82500" y1="86500" x2="88200" y2="23200"/>
                        <a14:foregroundMark x1="88200" y1="23200" x2="78700" y2="13800"/>
                        <a14:foregroundMark x1="78700" y1="13800" x2="53900" y2="8200"/>
                        <a14:foregroundMark x1="53900" y1="8200" x2="28800" y2="10800"/>
                        <a14:foregroundMark x1="28800" y1="10800" x2="9400" y2="28300"/>
                        <a14:foregroundMark x1="9400" y1="28300" x2="4000" y2="73300"/>
                        <a14:foregroundMark x1="4000" y1="73300" x2="21100" y2="88900"/>
                        <a14:foregroundMark x1="21100" y1="88900" x2="21100" y2="89500"/>
                        <a14:foregroundMark x1="73800" y1="94900" x2="85400" y2="86700"/>
                        <a14:foregroundMark x1="85400" y1="86700" x2="96800" y2="72600"/>
                        <a14:foregroundMark x1="96800" y1="72600" x2="92500" y2="12200"/>
                        <a14:foregroundMark x1="92500" y1="12200" x2="74500" y2="4200"/>
                        <a14:foregroundMark x1="74500" y1="4200" x2="6600" y2="4500"/>
                        <a14:foregroundMark x1="18100" y1="94300" x2="55600" y2="93500"/>
                        <a14:foregroundMark x1="55600" y1="93500" x2="98900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11431" r="25617" b="13828"/>
          <a:stretch>
            <a:fillRect/>
          </a:stretch>
        </p:blipFill>
        <p:spPr bwMode="auto">
          <a:xfrm>
            <a:off x="9592275" y="653971"/>
            <a:ext cx="899823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33ACD-2470-1558-C923-4389A27C9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9D642-DEA0-B20C-24B6-8AD25A7D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555" y="-113894"/>
            <a:ext cx="7860090" cy="1326321"/>
          </a:xfrm>
        </p:spPr>
        <p:txBody>
          <a:bodyPr>
            <a:normAutofit/>
          </a:bodyPr>
          <a:lstStyle/>
          <a:p>
            <a:r>
              <a:rPr sz="3200" i="1" dirty="0">
                <a:solidFill>
                  <a:srgbClr val="FFC000"/>
                </a:solidFill>
              </a:rPr>
              <a:t>Relative contraindications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134E9874-287B-BEDD-3755-B659DB59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ossible contraindications with Atlas adjustment treatments - AtlantoMed">
            <a:extLst>
              <a:ext uri="{FF2B5EF4-FFF2-40B4-BE49-F238E27FC236}">
                <a16:creationId xmlns:a16="http://schemas.microsoft.com/office/drawing/2014/main" id="{855D8DE7-E980-FCFA-DF0E-FD59242FF4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" b="95565" l="4902" r="94118">
                        <a14:foregroundMark x1="47059" y1="4839" x2="47059" y2="4839"/>
                        <a14:foregroundMark x1="50000" y1="2016" x2="50000" y2="2016"/>
                        <a14:foregroundMark x1="53922" y1="51613" x2="53922" y2="51613"/>
                        <a14:foregroundMark x1="42647" y1="69355" x2="42647" y2="69355"/>
                        <a14:foregroundMark x1="35294" y1="95565" x2="35294" y2="95565"/>
                        <a14:foregroundMark x1="68137" y1="95565" x2="68137" y2="95565"/>
                        <a14:foregroundMark x1="94118" y1="59677" x2="94118" y2="59677"/>
                        <a14:foregroundMark x1="5392" y1="47581" x2="5392" y2="47581"/>
                        <a14:foregroundMark x1="20098" y1="7258" x2="20098" y2="7258"/>
                        <a14:foregroundMark x1="49510" y1="3226" x2="49510" y2="3226"/>
                        <a14:foregroundMark x1="41176" y1="5242" x2="41176" y2="5242"/>
                        <a14:foregroundMark x1="45588" y1="5242" x2="45588" y2="5242"/>
                        <a14:foregroundMark x1="42647" y1="4032" x2="42647" y2="4032"/>
                        <a14:foregroundMark x1="52451" y1="3226" x2="52451" y2="3226"/>
                        <a14:foregroundMark x1="57353" y1="5242" x2="57353" y2="5242"/>
                        <a14:foregroundMark x1="64216" y1="10484" x2="64216" y2="10484"/>
                        <a14:foregroundMark x1="59804" y1="5242" x2="59804" y2="5242"/>
                        <a14:foregroundMark x1="51471" y1="3226" x2="51471" y2="3226"/>
                        <a14:foregroundMark x1="42647" y1="3629" x2="42647" y2="3629"/>
                        <a14:foregroundMark x1="38235" y1="6048" x2="38235" y2="6048"/>
                        <a14:foregroundMark x1="46078" y1="1613" x2="46078" y2="1613"/>
                        <a14:foregroundMark x1="53922" y1="3629" x2="53922" y2="3629"/>
                        <a14:foregroundMark x1="51471" y1="403" x2="51471" y2="403"/>
                        <a14:foregroundMark x1="52941" y1="2823" x2="52941" y2="2823"/>
                        <a14:foregroundMark x1="47059" y1="806" x2="47059" y2="806"/>
                        <a14:foregroundMark x1="48039" y1="1210" x2="48039" y2="1210"/>
                        <a14:foregroundMark x1="49020" y1="2016" x2="49020" y2="2016"/>
                        <a14:foregroundMark x1="48529" y1="2016" x2="48529" y2="2016"/>
                        <a14:foregroundMark x1="45588" y1="806" x2="45588" y2="806"/>
                        <a14:foregroundMark x1="49510" y1="2419" x2="49510" y2="2419"/>
                        <a14:foregroundMark x1="50000" y1="2016" x2="50000" y2="2016"/>
                        <a14:foregroundMark x1="47059" y1="1210" x2="47059" y2="1210"/>
                        <a14:foregroundMark x1="58333" y1="3226" x2="58333" y2="3226"/>
                        <a14:foregroundMark x1="49510" y1="3226" x2="49510" y2="3226"/>
                        <a14:foregroundMark x1="45588" y1="1210" x2="45588" y2="1210"/>
                        <a14:foregroundMark x1="49020" y1="2016" x2="49020" y2="2016"/>
                        <a14:foregroundMark x1="50980" y1="2016" x2="50980" y2="2016"/>
                        <a14:foregroundMark x1="47059" y1="2419" x2="47059" y2="2419"/>
                        <a14:foregroundMark x1="44118" y1="1613" x2="44118" y2="1613"/>
                        <a14:foregroundMark x1="53431" y1="1613" x2="53431" y2="1613"/>
                        <a14:foregroundMark x1="56863" y1="1613" x2="56863" y2="1613"/>
                        <a14:backgroundMark x1="47059" y1="1210" x2="47059" y2="1210"/>
                        <a14:backgroundMark x1="54902" y1="1613" x2="54902" y2="1613"/>
                        <a14:backgroundMark x1="50000" y1="1613" x2="50000" y2="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013" r="1" b="1"/>
          <a:stretch>
            <a:fillRect/>
          </a:stretch>
        </p:blipFill>
        <p:spPr bwMode="auto">
          <a:xfrm>
            <a:off x="10395856" y="1816660"/>
            <a:ext cx="1796144" cy="21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artello Entrare e uscire adagio">
            <a:extLst>
              <a:ext uri="{FF2B5EF4-FFF2-40B4-BE49-F238E27FC236}">
                <a16:creationId xmlns:a16="http://schemas.microsoft.com/office/drawing/2014/main" id="{66F81AFA-F16F-F622-4203-268FF46558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00" b="95600" l="2300" r="98900">
                        <a14:foregroundMark x1="30500" y1="61000" x2="30500" y2="61000"/>
                        <a14:foregroundMark x1="36500" y1="60800" x2="36500" y2="60800"/>
                        <a14:foregroundMark x1="44300" y1="60800" x2="44300" y2="60800"/>
                        <a14:foregroundMark x1="48600" y1="60500" x2="48600" y2="60500"/>
                        <a14:foregroundMark x1="55900" y1="60600" x2="55900" y2="60600"/>
                        <a14:foregroundMark x1="61300" y1="60300" x2="61300" y2="60300"/>
                        <a14:foregroundMark x1="68600" y1="60300" x2="68600" y2="60300"/>
                        <a14:foregroundMark x1="29000" y1="69700" x2="29000" y2="69700"/>
                        <a14:foregroundMark x1="38600" y1="71000" x2="38600" y2="71000"/>
                        <a14:foregroundMark x1="45700" y1="71000" x2="45700" y2="71000"/>
                        <a14:foregroundMark x1="51900" y1="71100" x2="51900" y2="71100"/>
                        <a14:foregroundMark x1="58900" y1="71600" x2="58900" y2="71600"/>
                        <a14:foregroundMark x1="61900" y1="71700" x2="61900" y2="71700"/>
                        <a14:foregroundMark x1="67800" y1="71700" x2="67800" y2="71700"/>
                        <a14:foregroundMark x1="64800" y1="78600" x2="64800" y2="78600"/>
                        <a14:foregroundMark x1="60200" y1="79700" x2="60200" y2="79700"/>
                        <a14:foregroundMark x1="55100" y1="79800" x2="55100" y2="79800"/>
                        <a14:foregroundMark x1="47300" y1="80300" x2="47300" y2="80300"/>
                        <a14:foregroundMark x1="42900" y1="80200" x2="42900" y2="80200"/>
                        <a14:foregroundMark x1="35700" y1="80000" x2="35700" y2="80000"/>
                        <a14:foregroundMark x1="18700" y1="21700" x2="18700" y2="21700"/>
                        <a14:foregroundMark x1="75900" y1="24100" x2="75900" y2="24100"/>
                        <a14:foregroundMark x1="88300" y1="60100" x2="88300" y2="60100"/>
                        <a14:foregroundMark x1="85300" y1="83400" x2="85300" y2="83400"/>
                        <a14:foregroundMark x1="20500" y1="82200" x2="20500" y2="82200"/>
                        <a14:foregroundMark x1="11400" y1="24700" x2="11400" y2="24700"/>
                        <a14:foregroundMark x1="20800" y1="7200" x2="20800" y2="7200"/>
                        <a14:foregroundMark x1="68900" y1="16300" x2="68900" y2="16300"/>
                        <a14:foregroundMark x1="71600" y1="28700" x2="71600" y2="28700"/>
                        <a14:foregroundMark x1="92800" y1="42000" x2="92800" y2="42000"/>
                        <a14:foregroundMark x1="94900" y1="18400" x2="94900" y2="18400"/>
                        <a14:foregroundMark x1="88300" y1="8100" x2="88300" y2="8100"/>
                        <a14:foregroundMark x1="59200" y1="6000" x2="59200" y2="6000"/>
                        <a14:foregroundMark x1="30800" y1="9000" x2="30800" y2="9000"/>
                        <a14:foregroundMark x1="23500" y1="16600" x2="23500" y2="16600"/>
                        <a14:foregroundMark x1="13500" y1="11400" x2="13500" y2="11400"/>
                        <a14:foregroundMark x1="2300" y1="33200" x2="2300" y2="33200"/>
                        <a14:foregroundMark x1="9600" y1="52600" x2="9600" y2="52600"/>
                        <a14:foregroundMark x1="17500" y1="75900" x2="17500" y2="75900"/>
                        <a14:foregroundMark x1="13200" y1="79800" x2="13200" y2="79800"/>
                        <a14:foregroundMark x1="22600" y1="80400" x2="22600" y2="80400"/>
                        <a14:foregroundMark x1="18400" y1="41400" x2="18400" y2="41400"/>
                        <a14:foregroundMark x1="19600" y1="58900" x2="19600" y2="58900"/>
                        <a14:foregroundMark x1="22300" y1="69200" x2="22300" y2="69200"/>
                        <a14:foregroundMark x1="26900" y1="90700" x2="26900" y2="90700"/>
                        <a14:foregroundMark x1="52900" y1="93100" x2="52900" y2="93100"/>
                        <a14:foregroundMark x1="69500" y1="95600" x2="69500" y2="95600"/>
                        <a14:foregroundMark x1="87100" y1="92800" x2="87100" y2="92800"/>
                        <a14:foregroundMark x1="90400" y1="73500" x2="90400" y2="73500"/>
                        <a14:foregroundMark x1="84000" y1="62900" x2="84000" y2="62900"/>
                        <a14:foregroundMark x1="86800" y1="43200" x2="86800" y2="43200"/>
                        <a14:foregroundMark x1="83400" y1="32900" x2="83400" y2="32900"/>
                        <a14:foregroundMark x1="85600" y1="18100" x2="85600" y2="18100"/>
                        <a14:foregroundMark x1="79200" y1="6600" x2="79200" y2="6600"/>
                        <a14:foregroundMark x1="65300" y1="8700" x2="65300" y2="8700"/>
                        <a14:foregroundMark x1="49200" y1="9600" x2="49200" y2="9600"/>
                        <a14:foregroundMark x1="32600" y1="12000" x2="32600" y2="12000"/>
                        <a14:foregroundMark x1="13200" y1="14500" x2="13200" y2="14500"/>
                        <a14:foregroundMark x1="7200" y1="9900" x2="7200" y2="9900"/>
                        <a14:foregroundMark x1="5700" y1="22900" x2="5700" y2="22900"/>
                        <a14:foregroundMark x1="9900" y1="34100" x2="9900" y2="34100"/>
                        <a14:foregroundMark x1="25300" y1="29900" x2="25300" y2="29900"/>
                        <a14:foregroundMark x1="34400" y1="30200" x2="34400" y2="30200"/>
                        <a14:foregroundMark x1="46200" y1="16600" x2="46200" y2="16600"/>
                        <a14:foregroundMark x1="38400" y1="15100" x2="38400" y2="15100"/>
                        <a14:foregroundMark x1="22600" y1="8100" x2="22600" y2="8100"/>
                        <a14:foregroundMark x1="15700" y1="9000" x2="15700" y2="9000"/>
                        <a14:foregroundMark x1="9600" y1="42300" x2="18700" y2="84400"/>
                        <a14:foregroundMark x1="82500" y1="86500" x2="88200" y2="23200"/>
                        <a14:foregroundMark x1="88200" y1="23200" x2="78700" y2="13800"/>
                        <a14:foregroundMark x1="78700" y1="13800" x2="53900" y2="8200"/>
                        <a14:foregroundMark x1="53900" y1="8200" x2="28800" y2="10800"/>
                        <a14:foregroundMark x1="28800" y1="10800" x2="9400" y2="28300"/>
                        <a14:foregroundMark x1="9400" y1="28300" x2="4000" y2="73300"/>
                        <a14:foregroundMark x1="4000" y1="73300" x2="21100" y2="88900"/>
                        <a14:foregroundMark x1="21100" y1="88900" x2="21100" y2="89500"/>
                        <a14:foregroundMark x1="73800" y1="94900" x2="85400" y2="86700"/>
                        <a14:foregroundMark x1="85400" y1="86700" x2="96800" y2="72600"/>
                        <a14:foregroundMark x1="96800" y1="72600" x2="92500" y2="12200"/>
                        <a14:foregroundMark x1="92500" y1="12200" x2="74500" y2="4200"/>
                        <a14:foregroundMark x1="74500" y1="4200" x2="6600" y2="4500"/>
                        <a14:foregroundMark x1="18100" y1="94300" x2="55600" y2="93500"/>
                        <a14:foregroundMark x1="55600" y1="93500" x2="98900" y2="9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58" t="11431" r="25617" b="13828"/>
          <a:stretch>
            <a:fillRect/>
          </a:stretch>
        </p:blipFill>
        <p:spPr bwMode="auto">
          <a:xfrm>
            <a:off x="9683713" y="933204"/>
            <a:ext cx="899823" cy="141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 you have a money disorder? - RG Magazines - Health &amp; Wellness">
            <a:extLst>
              <a:ext uri="{FF2B5EF4-FFF2-40B4-BE49-F238E27FC236}">
                <a16:creationId xmlns:a16="http://schemas.microsoft.com/office/drawing/2014/main" id="{9652A7C0-6F00-E6D0-8947-F0B9A0075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61" y="1415296"/>
            <a:ext cx="7225907" cy="481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74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x Mara Sciarpa Donna NEEDS &amp; WANTS In Finta Seta - Stampa Astratta,  182x85 Cm Sciarpone Donna Inverno">
            <a:extLst>
              <a:ext uri="{FF2B5EF4-FFF2-40B4-BE49-F238E27FC236}">
                <a16:creationId xmlns:a16="http://schemas.microsoft.com/office/drawing/2014/main" id="{DBBC4DE5-E16C-1D1B-4222-0765843C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57778"/>
          <a:stretch>
            <a:fillRect/>
          </a:stretch>
        </p:blipFill>
        <p:spPr bwMode="auto">
          <a:xfrm>
            <a:off x="20" y="2030"/>
            <a:ext cx="12191980" cy="685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8198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BCD1A4-6150-99CD-3F45-9528C3B0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it-IT" i="1"/>
              <a:t>Precise clinical history (personal, </a:t>
            </a:r>
            <a:r>
              <a:rPr lang="it-IT" i="1" err="1"/>
              <a:t>familiar</a:t>
            </a:r>
            <a:r>
              <a:rPr lang="it-IT" i="1"/>
              <a:t>)</a:t>
            </a:r>
          </a:p>
          <a:p>
            <a:endParaRPr lang="it-IT" i="1"/>
          </a:p>
          <a:p>
            <a:r>
              <a:rPr lang="it-IT" i="1"/>
              <a:t>Blood </a:t>
            </a:r>
            <a:r>
              <a:rPr lang="it-IT" i="1" err="1"/>
              <a:t>analysis</a:t>
            </a:r>
            <a:endParaRPr lang="it-IT" i="1"/>
          </a:p>
          <a:p>
            <a:endParaRPr lang="it-IT" i="1"/>
          </a:p>
          <a:p>
            <a:r>
              <a:rPr lang="it-IT" i="1" err="1"/>
              <a:t>Nutritional</a:t>
            </a:r>
            <a:r>
              <a:rPr lang="it-IT" i="1"/>
              <a:t>/</a:t>
            </a:r>
            <a:r>
              <a:rPr lang="it-IT" i="1" err="1"/>
              <a:t>Psycological</a:t>
            </a:r>
            <a:r>
              <a:rPr lang="it-IT" i="1"/>
              <a:t> </a:t>
            </a:r>
            <a:r>
              <a:rPr lang="it-IT" i="1" err="1"/>
              <a:t>examination</a:t>
            </a:r>
            <a:r>
              <a:rPr lang="it-IT" i="1"/>
              <a:t>?? 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1EBEEC0A-2058-561A-7553-42E3500A8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77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F7B38-71A2-817C-7D1B-E4940C60A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FD58E-F915-2F0E-390E-FC849DC5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341" y="152399"/>
            <a:ext cx="5160669" cy="1326321"/>
          </a:xfrm>
        </p:spPr>
        <p:txBody>
          <a:bodyPr>
            <a:normAutofit/>
          </a:bodyPr>
          <a:lstStyle/>
          <a:p>
            <a:r>
              <a:rPr lang="it-IT" i="1" dirty="0"/>
              <a:t>Agenda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B5AA9DD6-BC58-6A26-D5FA-BD58149B5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3053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69F278CC-49B3-19FA-93A6-AF3747EA59B3}"/>
              </a:ext>
            </a:extLst>
          </p:cNvPr>
          <p:cNvGraphicFramePr/>
          <p:nvPr/>
        </p:nvGraphicFramePr>
        <p:xfrm>
          <a:off x="305051" y="1240972"/>
          <a:ext cx="11571248" cy="458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3AA9C41F-6DCB-2D17-2B9F-013D4F557948}"/>
              </a:ext>
            </a:extLst>
          </p:cNvPr>
          <p:cNvSpPr/>
          <p:nvPr/>
        </p:nvSpPr>
        <p:spPr>
          <a:xfrm rot="16200000">
            <a:off x="9344608" y="3836454"/>
            <a:ext cx="1830324" cy="3233058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325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1981" y="45280"/>
            <a:ext cx="10353761" cy="1326321"/>
          </a:xfrm>
        </p:spPr>
        <p:txBody>
          <a:bodyPr/>
          <a:lstStyle/>
          <a:p>
            <a:r>
              <a:t>Adverse events frequency</a:t>
            </a:r>
          </a:p>
        </p:txBody>
      </p:sp>
      <p:pic>
        <p:nvPicPr>
          <p:cNvPr id="3" name="Picture 2" descr="chart_ae_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03897"/>
            <a:ext cx="7315200" cy="5662121"/>
          </a:xfrm>
          <a:prstGeom prst="rect">
            <a:avLst/>
          </a:prstGeom>
        </p:spPr>
      </p:pic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DE1A2374-F84C-E867-773E-5443252A5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D05E1CB-34E8-AD64-7C7D-BB4D9E2849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Immagine 5" descr="Immagine che contiene testo, schermat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786DA850-EDB2-5549-A399-18413166D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11" y="0"/>
            <a:ext cx="11256578" cy="6858000"/>
          </a:xfrm>
          <a:prstGeom prst="rect">
            <a:avLst/>
          </a:prstGeom>
        </p:spPr>
      </p:pic>
      <p:pic>
        <p:nvPicPr>
          <p:cNvPr id="2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C1371278-7E6C-15DB-1888-A3D53769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239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software, schermo&#10;&#10;Il contenuto generato dall'IA potrebbe non essere corretto.">
            <a:extLst>
              <a:ext uri="{FF2B5EF4-FFF2-40B4-BE49-F238E27FC236}">
                <a16:creationId xmlns:a16="http://schemas.microsoft.com/office/drawing/2014/main" id="{415FE3CD-E34D-0B6A-E433-FAE1FFE4A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185398"/>
            <a:ext cx="8882743" cy="632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6D2CCC53-BD5A-2EFF-7A2B-22364549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341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, linea&#10;&#10;Il contenuto generato dall'IA potrebbe non essere corretto.">
            <a:extLst>
              <a:ext uri="{FF2B5EF4-FFF2-40B4-BE49-F238E27FC236}">
                <a16:creationId xmlns:a16="http://schemas.microsoft.com/office/drawing/2014/main" id="{B38007DB-2DD3-C5B0-CCF7-56F24533C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228548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Immagine 6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23D44D35-73B0-7C79-0DAC-8F119E75E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368" y="665638"/>
            <a:ext cx="10543263" cy="6192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816F430B-7ACE-21E2-59F6-56F7BEDEE0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205" y="2983776"/>
            <a:ext cx="11167243" cy="1883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6CA0283E-5D45-919A-083E-98A3A67E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1201912-8F57-8693-19D4-E20A168E8484}"/>
              </a:ext>
            </a:extLst>
          </p:cNvPr>
          <p:cNvSpPr txBox="1"/>
          <p:nvPr/>
        </p:nvSpPr>
        <p:spPr>
          <a:xfrm>
            <a:off x="3690258" y="142418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rgbClr val="FF0000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8419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F17FCF-F2C7-0E7A-9702-42502F2CC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649" y="429492"/>
            <a:ext cx="8479587" cy="762000"/>
          </a:xfrm>
        </p:spPr>
        <p:txBody>
          <a:bodyPr/>
          <a:lstStyle/>
          <a:p>
            <a:r>
              <a:rPr lang="it-IT" dirty="0" err="1"/>
              <a:t>Conflict</a:t>
            </a:r>
            <a:r>
              <a:rPr lang="it-IT" dirty="0"/>
              <a:t> of </a:t>
            </a:r>
            <a:r>
              <a:rPr lang="it-IT" dirty="0" err="1"/>
              <a:t>interest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CC2F49-63F3-1F48-329D-11AADFB2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7177260" cy="1492263"/>
          </a:xfrm>
        </p:spPr>
        <p:txBody>
          <a:bodyPr>
            <a:normAutofit/>
          </a:bodyPr>
          <a:lstStyle/>
          <a:p>
            <a:r>
              <a:rPr lang="it-IT" sz="3200" dirty="0" err="1"/>
              <a:t>I’m</a:t>
            </a:r>
            <a:r>
              <a:rPr lang="it-IT" sz="3200" dirty="0"/>
              <a:t> Bariatric/Metabolic Surgeon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3DD1CAE3-4727-12C3-365A-171612E98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85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1D43D-080E-9F3C-0707-97CF5FECE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9E94816D-5B8F-F7A4-8244-00FEA47F1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2" y="0"/>
            <a:ext cx="10406766" cy="6275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magine 10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B66BDBED-B6FB-A5B0-80C2-C98535ACA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343913"/>
            <a:ext cx="9592819" cy="6422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9B1E76B7-9438-3ED4-81DF-C7F721C9C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6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11BD6-6017-5AA6-4B32-89DA33CD2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B0DD-94BA-A7DA-7898-445B924C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08407"/>
            <a:ext cx="10353761" cy="1326321"/>
          </a:xfrm>
        </p:spPr>
        <p:txBody>
          <a:bodyPr/>
          <a:lstStyle/>
          <a:p>
            <a:r>
              <a:rPr lang="en-GB" i="1" dirty="0"/>
              <a:t>Selected adverse events of special interest</a:t>
            </a:r>
            <a:br>
              <a:rPr lang="en-US" sz="3600" i="1" dirty="0">
                <a:latin typeface="Apis For Office" panose="020B0504010101010104" pitchFamily="34" charset="0"/>
                <a:sym typeface="Apis For Office (Headings)"/>
              </a:rPr>
            </a:br>
            <a:r>
              <a:rPr lang="en-US" sz="1800" i="1" dirty="0">
                <a:solidFill>
                  <a:schemeClr val="accent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STEP UP</a:t>
            </a:r>
            <a:endParaRPr lang="en-GB" sz="1800" i="1" dirty="0">
              <a:highlight>
                <a:srgbClr val="FFFF00"/>
              </a:highlight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3672D4B-B416-44AC-425D-292E2F0D3F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998" y="6210000"/>
            <a:ext cx="10520745" cy="501394"/>
          </a:xfrm>
        </p:spPr>
        <p:txBody>
          <a:bodyPr anchor="b">
            <a:normAutofit/>
          </a:bodyPr>
          <a:lstStyle/>
          <a:p>
            <a:r>
              <a:rPr lang="en-GB" sz="1000" dirty="0">
                <a:sym typeface="Apis For Office (Headings)"/>
              </a:rPr>
              <a:t>Data are on-treatment or in-trial observation period. </a:t>
            </a:r>
            <a:r>
              <a:rPr lang="en-GB" sz="1000" kern="0" dirty="0">
                <a:ea typeface="Calibri" panose="020F0502020204030204" pitchFamily="34" charset="0"/>
                <a:cs typeface="Times New Roman" panose="02020603050405020304" pitchFamily="18" charset="0"/>
              </a:rPr>
              <a:t>AE, adverse event; GI, gastrointestinal; IT, in-trial; OT, on-treatment.</a:t>
            </a:r>
            <a:br>
              <a:rPr lang="en-GB" sz="1000" kern="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000" dirty="0"/>
              <a:t>Wharton S et al. Lancet Diabetes Endocrinol 2025; </a:t>
            </a:r>
            <a:r>
              <a:rPr lang="fr-FR" sz="1000" dirty="0">
                <a:solidFill>
                  <a:srgbClr val="001965"/>
                </a:solidFill>
              </a:rPr>
              <a:t>DOI: 10.1016/S2213-8587(25)00226-8.</a:t>
            </a:r>
            <a:endParaRPr lang="fr-FR" sz="900" i="1" dirty="0">
              <a:solidFill>
                <a:srgbClr val="001965"/>
              </a:solidFill>
            </a:endParaRPr>
          </a:p>
        </p:txBody>
      </p: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D2368BF5-945F-E452-99CA-A50527445C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17772"/>
              </p:ext>
            </p:extLst>
          </p:nvPr>
        </p:nvGraphicFramePr>
        <p:xfrm>
          <a:off x="1524000" y="1844675"/>
          <a:ext cx="8805862" cy="40553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7618">
                  <a:extLst>
                    <a:ext uri="{9D8B030D-6E8A-4147-A177-3AD203B41FA5}">
                      <a16:colId xmlns:a16="http://schemas.microsoft.com/office/drawing/2014/main" val="1087129494"/>
                    </a:ext>
                  </a:extLst>
                </a:gridCol>
                <a:gridCol w="1562748">
                  <a:extLst>
                    <a:ext uri="{9D8B030D-6E8A-4147-A177-3AD203B41FA5}">
                      <a16:colId xmlns:a16="http://schemas.microsoft.com/office/drawing/2014/main" val="4215311121"/>
                    </a:ext>
                  </a:extLst>
                </a:gridCol>
                <a:gridCol w="1562748">
                  <a:extLst>
                    <a:ext uri="{9D8B030D-6E8A-4147-A177-3AD203B41FA5}">
                      <a16:colId xmlns:a16="http://schemas.microsoft.com/office/drawing/2014/main" val="518707822"/>
                    </a:ext>
                  </a:extLst>
                </a:gridCol>
                <a:gridCol w="1562748">
                  <a:extLst>
                    <a:ext uri="{9D8B030D-6E8A-4147-A177-3AD203B41FA5}">
                      <a16:colId xmlns:a16="http://schemas.microsoft.com/office/drawing/2014/main" val="2037423944"/>
                    </a:ext>
                  </a:extLst>
                </a:gridCol>
              </a:tblGrid>
              <a:tr h="564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chemeClr val="accent1"/>
                          </a:solidFill>
                          <a:effectLst/>
                          <a:latin typeface="Apis For Office" panose="020B0504010101010104" pitchFamily="34" charset="0"/>
                        </a:rPr>
                        <a:t>AEs, n (%)</a:t>
                      </a:r>
                      <a:endParaRPr lang="en-GB" sz="1100" b="1">
                        <a:solidFill>
                          <a:schemeClr val="accent1"/>
                        </a:solidFill>
                        <a:effectLst/>
                        <a:latin typeface="Apis For Office" panose="020B0504010101010104" pitchFamily="34" charset="0"/>
                        <a:ea typeface="Apis For Office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Semaglutide 7.2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(n=1004)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Semaglutide 2</a:t>
                      </a:r>
                      <a:r>
                        <a:rPr lang="en-GB" sz="1100">
                          <a:effectLst/>
                          <a:latin typeface="Apis For Office" panose="020B0504010101010104" pitchFamily="34" charset="0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.</a:t>
                      </a: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4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(n=201)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Apis For Office" panose="020B0504010101010104" pitchFamily="34" charset="0"/>
                        </a:rPr>
                        <a:t>(n=201)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33529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Gastrointestinal AEs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711 (70.8)</a:t>
                      </a:r>
                      <a:endParaRPr sz="1100" b="0" i="0" u="none" cap="none" dirty="0">
                        <a:solidFill>
                          <a:srgbClr val="FF0000"/>
                        </a:solidFill>
                        <a:latin typeface="+mn-lt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123 (61.2)</a:t>
                      </a:r>
                      <a:endParaRPr sz="1100" b="0" i="0" u="none" cap="none" dirty="0">
                        <a:solidFill>
                          <a:srgbClr val="FF0000"/>
                        </a:solidFill>
                        <a:latin typeface="+mn-lt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86 (42.8)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48221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Dysaesthesia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230 (22.9)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12 (6.0)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 (0.5)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475261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Cardiovascular disorders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75 (7.5)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22 (10.9)</a:t>
                      </a:r>
                      <a:endParaRPr sz="1100" b="0" i="0" u="none" cap="none" dirty="0">
                        <a:solidFill>
                          <a:srgbClr val="FF0000"/>
                        </a:solidFill>
                        <a:latin typeface="+mn-lt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17 (8.5)</a:t>
                      </a:r>
                      <a:endParaRPr sz="1100" b="0" i="0" u="none" cap="none" dirty="0">
                        <a:solidFill>
                          <a:srgbClr val="FF0000"/>
                        </a:solidFill>
                        <a:latin typeface="+mn-lt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304223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Psychiatric disorder AEs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 (6.9)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(8.0)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(7.5)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747667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Neoplasms (IT)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 (5.6)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(5.5)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(5.0)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732634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Gallbladder-related disorders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(2.9)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(3.0)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GB" sz="1100" b="0" i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(0.5)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38086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Hepatic disorders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26 (2.6)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 (3.0)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(1.0)</a:t>
                      </a:r>
                    </a:p>
                  </a:txBody>
                  <a:tcPr marL="1778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59923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Injection-site reactions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25 (2.5)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 (1.0)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48" rtl="0" eaLnBrk="1" fontAlgn="auto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(1.5)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780227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Acute pancreatitis (OT)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(0.3)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654490"/>
                  </a:ext>
                </a:extLst>
              </a:tr>
              <a:tr h="349093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Hypoglycaemia (OT)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 (0.3)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b="0" i="0" u="none" cap="none" dirty="0">
                          <a:solidFill>
                            <a:srgbClr val="FF0000"/>
                          </a:solidFill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 (1.0)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100" b="0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0837664"/>
                  </a:ext>
                </a:extLst>
              </a:tr>
            </a:tbl>
          </a:graphicData>
        </a:graphic>
      </p:graphicFrame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430E2244-03D4-1858-C495-3BF2AEC84968}"/>
              </a:ext>
            </a:extLst>
          </p:cNvPr>
          <p:cNvSpPr/>
          <p:nvPr/>
        </p:nvSpPr>
        <p:spPr>
          <a:xfrm>
            <a:off x="1319249" y="2408153"/>
            <a:ext cx="9178901" cy="7325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it-IT" sz="2000" noProof="0" dirty="0" err="1"/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DFC77007-A906-007F-9F9B-83AF0AF3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Novo Nordisk - Wikipedia">
            <a:extLst>
              <a:ext uri="{FF2B5EF4-FFF2-40B4-BE49-F238E27FC236}">
                <a16:creationId xmlns:a16="http://schemas.microsoft.com/office/drawing/2014/main" id="{8D7FFE9F-A2B7-C63D-792E-4299AE64D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178" y="4458889"/>
            <a:ext cx="1218270" cy="8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644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6686B-C087-EEC9-14F3-B19F22A14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AA820-9D5C-077C-F2D5-C5707AC2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6645" y="332555"/>
            <a:ext cx="11665404" cy="1296000"/>
          </a:xfrm>
        </p:spPr>
        <p:txBody>
          <a:bodyPr>
            <a:normAutofit fontScale="90000"/>
          </a:bodyPr>
          <a:lstStyle/>
          <a:p>
            <a:r>
              <a:rPr lang="en-GB" i="1" noProof="0" dirty="0"/>
              <a:t>Gastrointestinal adverse events</a:t>
            </a:r>
            <a:br>
              <a:rPr lang="en-GB" i="1" noProof="0" dirty="0"/>
            </a:br>
            <a:r>
              <a:rPr lang="en-US" sz="2000" i="1" dirty="0">
                <a:solidFill>
                  <a:schemeClr val="accent5"/>
                </a:solidFill>
                <a:latin typeface="Apis For Office" panose="020B0504010101010104" pitchFamily="34" charset="0"/>
                <a:ea typeface="Apis For Office" panose="020B0504010101010104" pitchFamily="34" charset="0"/>
                <a:cs typeface="Apis For Office" panose="020B0504010101010104" pitchFamily="34" charset="0"/>
              </a:rPr>
              <a:t>STEP UP</a:t>
            </a:r>
            <a:br>
              <a:rPr lang="en-GB" i="1" noProof="0" dirty="0">
                <a:solidFill>
                  <a:srgbClr val="001965"/>
                </a:solidFill>
              </a:rPr>
            </a:br>
            <a:br>
              <a:rPr lang="en-GB" i="1" noProof="0" dirty="0">
                <a:solidFill>
                  <a:srgbClr val="001965"/>
                </a:solidFill>
                <a:latin typeface="Apis For Office"/>
              </a:rPr>
            </a:br>
            <a:endParaRPr lang="en-GB" sz="2400" i="1" noProof="0" dirty="0">
              <a:solidFill>
                <a:schemeClr val="accent3"/>
              </a:solidFill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06415672-B0C5-B249-F939-1DC3C3C2A7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002" y="5918277"/>
            <a:ext cx="10896298" cy="847741"/>
          </a:xfrm>
        </p:spPr>
        <p:txBody>
          <a:bodyPr>
            <a:normAutofit/>
          </a:bodyPr>
          <a:lstStyle/>
          <a:p>
            <a:r>
              <a:rPr lang="en-GB" sz="900" dirty="0"/>
              <a:t>Left p</a:t>
            </a:r>
            <a:r>
              <a:rPr lang="en-GB" sz="900" b="0" u="none" strike="noStrike" baseline="0" noProof="0" dirty="0" err="1"/>
              <a:t>anel</a:t>
            </a:r>
            <a:r>
              <a:rPr lang="en-GB" sz="900" b="0" u="none" strike="noStrike" baseline="0" noProof="0" dirty="0"/>
              <a:t> shows the cumulative incidence (time to first event) of events</a:t>
            </a:r>
            <a:r>
              <a:rPr lang="en-GB" sz="900" dirty="0"/>
              <a:t>.</a:t>
            </a:r>
            <a:r>
              <a:rPr lang="en-GB" sz="900" b="0" u="none" strike="noStrike" baseline="0" noProof="0" dirty="0"/>
              <a:t> The grey line at week 20 indicates the last stage of dose escalation (from 2.4 mg to 7.2 mg) for participants receiving </a:t>
            </a:r>
            <a:r>
              <a:rPr lang="en-GB" sz="900" b="0" u="none" strike="noStrike" baseline="0" noProof="0" dirty="0" err="1"/>
              <a:t>semaglutide</a:t>
            </a:r>
            <a:r>
              <a:rPr lang="en-GB" sz="900" b="0" u="none" strike="noStrike" baseline="0" noProof="0" dirty="0"/>
              <a:t> 7.2 mg. Data are for the safety analysis set and are from the on-treatment observation period.</a:t>
            </a:r>
            <a:r>
              <a:rPr lang="en-GB" sz="900" dirty="0"/>
              <a:t> observation period.</a:t>
            </a:r>
            <a:br>
              <a:rPr lang="en-GB" sz="900" dirty="0"/>
            </a:br>
            <a:r>
              <a:rPr lang="en-GB" sz="900" dirty="0"/>
              <a:t>AE, adverse event; GI, gastrointestinal.</a:t>
            </a:r>
            <a:br>
              <a:rPr lang="en-GB" sz="900" b="0" u="none" strike="noStrike" baseline="0" noProof="0" dirty="0"/>
            </a:br>
            <a:r>
              <a:rPr lang="en-GB" sz="900" dirty="0"/>
              <a:t>Wharton S et al. Lancet Diabetes Endocrinol 2025; </a:t>
            </a:r>
            <a:r>
              <a:rPr lang="fr-FR" sz="900" dirty="0">
                <a:solidFill>
                  <a:srgbClr val="001965"/>
                </a:solidFill>
              </a:rPr>
              <a:t>DOI: 10.1016/S2213-8587(25)00226-8.</a:t>
            </a:r>
            <a:endParaRPr lang="en-GB" sz="900" b="1" noProof="0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9C534033-8DFB-7159-052F-845C300F81A5}"/>
              </a:ext>
            </a:extLst>
          </p:cNvPr>
          <p:cNvSpPr txBox="1"/>
          <p:nvPr/>
        </p:nvSpPr>
        <p:spPr>
          <a:xfrm>
            <a:off x="1532992" y="1577503"/>
            <a:ext cx="3573545" cy="2156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60" b="0" i="0" u="none" strike="noStrike" kern="1200" baseline="0">
                <a:solidFill>
                  <a:srgbClr val="001965"/>
                </a:solidFill>
                <a:latin typeface="+mn-lt"/>
                <a:ea typeface="+mn-ea"/>
                <a:cs typeface="+mn-cs"/>
              </a:defRPr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Time to onset of the first event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45C4FBF-F4DB-3E7D-80FA-60102F1EEA79}"/>
              </a:ext>
            </a:extLst>
          </p:cNvPr>
          <p:cNvGrpSpPr/>
          <p:nvPr/>
        </p:nvGrpSpPr>
        <p:grpSpPr>
          <a:xfrm>
            <a:off x="1128236" y="5767617"/>
            <a:ext cx="4627425" cy="211817"/>
            <a:chOff x="4045895" y="5803099"/>
            <a:chExt cx="3963282" cy="18141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2364870-5AC7-CF13-3B76-7875176308E3}"/>
                </a:ext>
              </a:extLst>
            </p:cNvPr>
            <p:cNvSpPr txBox="1"/>
            <p:nvPr/>
          </p:nvSpPr>
          <p:spPr>
            <a:xfrm>
              <a:off x="4391789" y="5807352"/>
              <a:ext cx="1059905" cy="1771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Semaglutide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 7.2 mg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8903CB-F4DC-0BB5-65CD-F052D029E4CD}"/>
                </a:ext>
              </a:extLst>
            </p:cNvPr>
            <p:cNvSpPr txBox="1"/>
            <p:nvPr/>
          </p:nvSpPr>
          <p:spPr>
            <a:xfrm>
              <a:off x="5991745" y="5807352"/>
              <a:ext cx="1059905" cy="1771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Semaglutide 2.4 mg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7ADCFD49-BB98-1E30-30BE-09CD601120C3}"/>
                </a:ext>
              </a:extLst>
            </p:cNvPr>
            <p:cNvSpPr txBox="1"/>
            <p:nvPr/>
          </p:nvSpPr>
          <p:spPr>
            <a:xfrm>
              <a:off x="7586313" y="5803099"/>
              <a:ext cx="422864" cy="1771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+mn-cs"/>
                </a:rPr>
                <a:t>Placebo</a:t>
              </a:r>
            </a:p>
          </p:txBody>
        </p: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BAC82039-9635-3812-1894-11F075D3694A}"/>
                </a:ext>
              </a:extLst>
            </p:cNvPr>
            <p:cNvCxnSpPr/>
            <p:nvPr/>
          </p:nvCxnSpPr>
          <p:spPr>
            <a:xfrm>
              <a:off x="7240419" y="5880299"/>
              <a:ext cx="252000" cy="0"/>
            </a:xfrm>
            <a:prstGeom prst="line">
              <a:avLst/>
            </a:prstGeom>
            <a:ln w="19050">
              <a:solidFill>
                <a:srgbClr val="939A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D618434-9E94-8D18-B03C-4C014C7C0B88}"/>
                </a:ext>
              </a:extLst>
            </p:cNvPr>
            <p:cNvCxnSpPr/>
            <p:nvPr/>
          </p:nvCxnSpPr>
          <p:spPr>
            <a:xfrm>
              <a:off x="5645851" y="5880299"/>
              <a:ext cx="2520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B19BE6DF-A89C-9710-505B-575BB1066255}"/>
                </a:ext>
              </a:extLst>
            </p:cNvPr>
            <p:cNvCxnSpPr/>
            <p:nvPr/>
          </p:nvCxnSpPr>
          <p:spPr>
            <a:xfrm>
              <a:off x="4045895" y="5880299"/>
              <a:ext cx="252000" cy="0"/>
            </a:xfrm>
            <a:prstGeom prst="line">
              <a:avLst/>
            </a:prstGeom>
            <a:ln w="19050">
              <a:solidFill>
                <a:srgbClr val="9909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70DC2171-B337-DDE2-0FF9-9EC1D4C9A623}"/>
              </a:ext>
            </a:extLst>
          </p:cNvPr>
          <p:cNvGrpSpPr/>
          <p:nvPr/>
        </p:nvGrpSpPr>
        <p:grpSpPr>
          <a:xfrm>
            <a:off x="435644" y="1577503"/>
            <a:ext cx="5660356" cy="4153970"/>
            <a:chOff x="850499" y="2019701"/>
            <a:chExt cx="4401210" cy="381537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CA0EFD-9BFA-987E-DEA0-87E8CB28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3799" t="6379" r="48369" b="30357"/>
            <a:stretch/>
          </p:blipFill>
          <p:spPr>
            <a:xfrm>
              <a:off x="1441745" y="2037086"/>
              <a:ext cx="3809964" cy="3304240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089A3E-78E2-FABC-ADBA-B68E8A9AD8CB}"/>
                </a:ext>
              </a:extLst>
            </p:cNvPr>
            <p:cNvSpPr/>
            <p:nvPr/>
          </p:nvSpPr>
          <p:spPr>
            <a:xfrm>
              <a:off x="1419034" y="2084410"/>
              <a:ext cx="3801463" cy="3274103"/>
            </a:xfrm>
            <a:custGeom>
              <a:avLst/>
              <a:gdLst>
                <a:gd name="connsiteX0" fmla="*/ 0 w 3119500"/>
                <a:gd name="connsiteY0" fmla="*/ 0 h 2611373"/>
                <a:gd name="connsiteX1" fmla="*/ 0 w 3119500"/>
                <a:gd name="connsiteY1" fmla="*/ 2611374 h 2611373"/>
                <a:gd name="connsiteX2" fmla="*/ 3119501 w 3119500"/>
                <a:gd name="connsiteY2" fmla="*/ 2611374 h 26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9500" h="2611373">
                  <a:moveTo>
                    <a:pt x="0" y="0"/>
                  </a:moveTo>
                  <a:lnTo>
                    <a:pt x="0" y="2611374"/>
                  </a:lnTo>
                  <a:lnTo>
                    <a:pt x="3119501" y="2611374"/>
                  </a:lnTo>
                </a:path>
              </a:pathLst>
            </a:custGeom>
            <a:noFill/>
            <a:ln w="12700" cap="sq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ABE766F-D16A-6D69-9EF1-8F52FE7C0C03}"/>
                </a:ext>
              </a:extLst>
            </p:cNvPr>
            <p:cNvSpPr/>
            <p:nvPr/>
          </p:nvSpPr>
          <p:spPr>
            <a:xfrm>
              <a:off x="1368802" y="3382496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7075C77-BFC4-ACD9-785B-DCE6765DAA4B}"/>
                </a:ext>
              </a:extLst>
            </p:cNvPr>
            <p:cNvSpPr/>
            <p:nvPr/>
          </p:nvSpPr>
          <p:spPr>
            <a:xfrm>
              <a:off x="1368802" y="3709720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34958E0-FA02-720E-1A8E-48C658DFF66A}"/>
                </a:ext>
              </a:extLst>
            </p:cNvPr>
            <p:cNvSpPr/>
            <p:nvPr/>
          </p:nvSpPr>
          <p:spPr>
            <a:xfrm>
              <a:off x="1368802" y="4349342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AB12DD-9ED5-5878-66B4-74704FE4A5E6}"/>
                </a:ext>
              </a:extLst>
            </p:cNvPr>
            <p:cNvSpPr/>
            <p:nvPr/>
          </p:nvSpPr>
          <p:spPr>
            <a:xfrm>
              <a:off x="1368802" y="4992300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E01389B-44CB-B9A9-85A5-2B0B986DE0F5}"/>
                </a:ext>
              </a:extLst>
            </p:cNvPr>
            <p:cNvSpPr/>
            <p:nvPr/>
          </p:nvSpPr>
          <p:spPr>
            <a:xfrm>
              <a:off x="1368802" y="5312701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041C12-49C2-EB03-7B17-F8306FF5806A}"/>
                </a:ext>
              </a:extLst>
            </p:cNvPr>
            <p:cNvSpPr/>
            <p:nvPr/>
          </p:nvSpPr>
          <p:spPr>
            <a:xfrm>
              <a:off x="1608133" y="5360739"/>
              <a:ext cx="14828" cy="48340"/>
            </a:xfrm>
            <a:custGeom>
              <a:avLst/>
              <a:gdLst>
                <a:gd name="connsiteX0" fmla="*/ 0 w 12700"/>
                <a:gd name="connsiteY0" fmla="*/ 41402 h 41402"/>
                <a:gd name="connsiteX1" fmla="*/ 0 w 12700"/>
                <a:gd name="connsiteY1" fmla="*/ 0 h 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1402">
                  <a:moveTo>
                    <a:pt x="0" y="414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D1D62DB-6AE9-4BA3-8395-7820722E981C}"/>
                </a:ext>
              </a:extLst>
            </p:cNvPr>
            <p:cNvSpPr/>
            <p:nvPr/>
          </p:nvSpPr>
          <p:spPr>
            <a:xfrm>
              <a:off x="1990632" y="5360739"/>
              <a:ext cx="14828" cy="48340"/>
            </a:xfrm>
            <a:custGeom>
              <a:avLst/>
              <a:gdLst>
                <a:gd name="connsiteX0" fmla="*/ 0 w 12700"/>
                <a:gd name="connsiteY0" fmla="*/ 41402 h 41402"/>
                <a:gd name="connsiteX1" fmla="*/ 0 w 12700"/>
                <a:gd name="connsiteY1" fmla="*/ 0 h 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1402">
                  <a:moveTo>
                    <a:pt x="0" y="414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A4DB7A9-C10D-2731-FC05-FAA3A223D9AA}"/>
                </a:ext>
              </a:extLst>
            </p:cNvPr>
            <p:cNvSpPr/>
            <p:nvPr/>
          </p:nvSpPr>
          <p:spPr>
            <a:xfrm>
              <a:off x="2562587" y="5360739"/>
              <a:ext cx="14828" cy="48340"/>
            </a:xfrm>
            <a:custGeom>
              <a:avLst/>
              <a:gdLst>
                <a:gd name="connsiteX0" fmla="*/ 0 w 12700"/>
                <a:gd name="connsiteY0" fmla="*/ 41402 h 41402"/>
                <a:gd name="connsiteX1" fmla="*/ 0 w 12700"/>
                <a:gd name="connsiteY1" fmla="*/ 0 h 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1402">
                  <a:moveTo>
                    <a:pt x="0" y="414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A4B64B2-C6EA-155B-E287-B41994D01EC2}"/>
                </a:ext>
              </a:extLst>
            </p:cNvPr>
            <p:cNvSpPr/>
            <p:nvPr/>
          </p:nvSpPr>
          <p:spPr>
            <a:xfrm>
              <a:off x="3328133" y="5360739"/>
              <a:ext cx="14828" cy="48340"/>
            </a:xfrm>
            <a:custGeom>
              <a:avLst/>
              <a:gdLst>
                <a:gd name="connsiteX0" fmla="*/ 0 w 12700"/>
                <a:gd name="connsiteY0" fmla="*/ 41402 h 41402"/>
                <a:gd name="connsiteX1" fmla="*/ 0 w 12700"/>
                <a:gd name="connsiteY1" fmla="*/ 0 h 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1402">
                  <a:moveTo>
                    <a:pt x="0" y="414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CA42038-7504-DA95-2602-15A1409AA562}"/>
                </a:ext>
              </a:extLst>
            </p:cNvPr>
            <p:cNvSpPr/>
            <p:nvPr/>
          </p:nvSpPr>
          <p:spPr>
            <a:xfrm>
              <a:off x="4290432" y="5360739"/>
              <a:ext cx="14828" cy="48340"/>
            </a:xfrm>
            <a:custGeom>
              <a:avLst/>
              <a:gdLst>
                <a:gd name="connsiteX0" fmla="*/ 0 w 12700"/>
                <a:gd name="connsiteY0" fmla="*/ 41402 h 41402"/>
                <a:gd name="connsiteX1" fmla="*/ 0 w 12700"/>
                <a:gd name="connsiteY1" fmla="*/ 0 h 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1402">
                  <a:moveTo>
                    <a:pt x="0" y="414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1AE6318-51F1-71AC-3C46-61FCA7247522}"/>
                </a:ext>
              </a:extLst>
            </p:cNvPr>
            <p:cNvSpPr/>
            <p:nvPr/>
          </p:nvSpPr>
          <p:spPr>
            <a:xfrm>
              <a:off x="5060462" y="5360739"/>
              <a:ext cx="14828" cy="48340"/>
            </a:xfrm>
            <a:custGeom>
              <a:avLst/>
              <a:gdLst>
                <a:gd name="connsiteX0" fmla="*/ 0 w 12700"/>
                <a:gd name="connsiteY0" fmla="*/ 41402 h 41402"/>
                <a:gd name="connsiteX1" fmla="*/ 0 w 12700"/>
                <a:gd name="connsiteY1" fmla="*/ 0 h 4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" h="41402">
                  <a:moveTo>
                    <a:pt x="0" y="41402"/>
                  </a:moveTo>
                  <a:lnTo>
                    <a:pt x="0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EFAE9-6D4C-DBC4-8C70-68D36C3A854A}"/>
                </a:ext>
              </a:extLst>
            </p:cNvPr>
            <p:cNvSpPr/>
            <p:nvPr/>
          </p:nvSpPr>
          <p:spPr>
            <a:xfrm>
              <a:off x="1368802" y="2741306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FABDF8-3D4E-0178-3D90-EE21158507CF}"/>
                </a:ext>
              </a:extLst>
            </p:cNvPr>
            <p:cNvSpPr txBox="1"/>
            <p:nvPr/>
          </p:nvSpPr>
          <p:spPr>
            <a:xfrm rot="16200000">
              <a:off x="-678861" y="3726335"/>
              <a:ext cx="3274102" cy="215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Apis" panose="020B0504010101010104" pitchFamily="34" charset="0"/>
                  <a:cs typeface="Arial" panose="020B0604020202020204" pitchFamily="34" charset="0"/>
                </a:rPr>
                <a:t>Cumulative proportion of participants (%)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2C89012-FE69-F272-79F7-BBCB86DD77D1}"/>
                </a:ext>
              </a:extLst>
            </p:cNvPr>
            <p:cNvSpPr txBox="1"/>
            <p:nvPr/>
          </p:nvSpPr>
          <p:spPr>
            <a:xfrm>
              <a:off x="889145" y="5242167"/>
              <a:ext cx="4421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5F1B44E-7CA0-9794-CE8E-00B86A0D5B76}"/>
                </a:ext>
              </a:extLst>
            </p:cNvPr>
            <p:cNvSpPr txBox="1"/>
            <p:nvPr/>
          </p:nvSpPr>
          <p:spPr>
            <a:xfrm>
              <a:off x="889145" y="4921766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6F02B0-AE11-BEAB-B310-0C99305AC2B9}"/>
                </a:ext>
              </a:extLst>
            </p:cNvPr>
            <p:cNvSpPr txBox="1"/>
            <p:nvPr/>
          </p:nvSpPr>
          <p:spPr>
            <a:xfrm>
              <a:off x="889145" y="4278807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BE55CF3-7871-B616-A6E2-D6EB9F3B847B}"/>
                </a:ext>
              </a:extLst>
            </p:cNvPr>
            <p:cNvSpPr txBox="1"/>
            <p:nvPr/>
          </p:nvSpPr>
          <p:spPr>
            <a:xfrm>
              <a:off x="889145" y="3639186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2AD123-4786-71A5-1EE9-C36FB8013CB8}"/>
                </a:ext>
              </a:extLst>
            </p:cNvPr>
            <p:cNvSpPr txBox="1"/>
            <p:nvPr/>
          </p:nvSpPr>
          <p:spPr>
            <a:xfrm>
              <a:off x="889145" y="3311961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FD111C-4214-4DFE-9032-D213F39A1D83}"/>
                </a:ext>
              </a:extLst>
            </p:cNvPr>
            <p:cNvSpPr txBox="1"/>
            <p:nvPr/>
          </p:nvSpPr>
          <p:spPr>
            <a:xfrm>
              <a:off x="889145" y="2670772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4CD1F9-3E97-B86D-2C55-DC9BCA70E7B5}"/>
                </a:ext>
              </a:extLst>
            </p:cNvPr>
            <p:cNvSpPr txBox="1"/>
            <p:nvPr/>
          </p:nvSpPr>
          <p:spPr>
            <a:xfrm>
              <a:off x="1507798" y="5386584"/>
              <a:ext cx="20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D5D729-284C-14CA-68F6-1BB0173499C7}"/>
                </a:ext>
              </a:extLst>
            </p:cNvPr>
            <p:cNvSpPr txBox="1"/>
            <p:nvPr/>
          </p:nvSpPr>
          <p:spPr>
            <a:xfrm>
              <a:off x="1890298" y="5386584"/>
              <a:ext cx="20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A165A3D-D0A7-AD3F-00C3-0B14C56BF68E}"/>
                </a:ext>
              </a:extLst>
            </p:cNvPr>
            <p:cNvSpPr txBox="1"/>
            <p:nvPr/>
          </p:nvSpPr>
          <p:spPr>
            <a:xfrm>
              <a:off x="2463141" y="5386584"/>
              <a:ext cx="200748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D41C067-028C-A170-C0BF-33850BF2F6FF}"/>
                </a:ext>
              </a:extLst>
            </p:cNvPr>
            <p:cNvSpPr txBox="1"/>
            <p:nvPr/>
          </p:nvSpPr>
          <p:spPr>
            <a:xfrm>
              <a:off x="3228240" y="5386584"/>
              <a:ext cx="201641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E75375D-9976-73A2-1C80-FBC86EA6EEED}"/>
                </a:ext>
              </a:extLst>
            </p:cNvPr>
            <p:cNvSpPr txBox="1"/>
            <p:nvPr/>
          </p:nvSpPr>
          <p:spPr>
            <a:xfrm>
              <a:off x="4196452" y="5386584"/>
              <a:ext cx="189817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56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B6B974-6917-4BD4-5093-3717EC00676A}"/>
                </a:ext>
              </a:extLst>
            </p:cNvPr>
            <p:cNvSpPr txBox="1"/>
            <p:nvPr/>
          </p:nvSpPr>
          <p:spPr>
            <a:xfrm>
              <a:off x="4938581" y="5386584"/>
              <a:ext cx="241910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D73E238-25C8-9948-57AA-27519F32AAE9}"/>
                </a:ext>
              </a:extLst>
            </p:cNvPr>
            <p:cNvSpPr txBox="1"/>
            <p:nvPr/>
          </p:nvSpPr>
          <p:spPr>
            <a:xfrm>
              <a:off x="1396072" y="5580656"/>
              <a:ext cx="3793649" cy="254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91437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900" b="1" i="0" u="none" strike="noStrike" cap="none" spc="0" normalizeH="0" baseline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Apis" panose="020B0504010101010104" pitchFamily="34" charset="0"/>
                  <a:cs typeface="Arial" panose="020B0604020202020204" pitchFamily="34" charset="0"/>
                </a:rPr>
                <a:t>Time since randomisation (weeks)</a:t>
              </a: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56F1A84-69C6-1B09-2D2D-E9284F009D68}"/>
                </a:ext>
              </a:extLst>
            </p:cNvPr>
            <p:cNvSpPr/>
            <p:nvPr/>
          </p:nvSpPr>
          <p:spPr>
            <a:xfrm>
              <a:off x="1368802" y="2090235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6BBA872-33AC-1A75-B71E-5677351BF67A}"/>
                </a:ext>
              </a:extLst>
            </p:cNvPr>
            <p:cNvSpPr txBox="1"/>
            <p:nvPr/>
          </p:nvSpPr>
          <p:spPr>
            <a:xfrm>
              <a:off x="889145" y="2019701"/>
              <a:ext cx="44211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001965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365CBDA-C9B4-1CCC-0484-72E2DF20254D}"/>
                </a:ext>
              </a:extLst>
            </p:cNvPr>
            <p:cNvSpPr/>
            <p:nvPr/>
          </p:nvSpPr>
          <p:spPr>
            <a:xfrm>
              <a:off x="1368802" y="4669044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39BAAA9-D81E-567F-C7F8-CA608B05A14E}"/>
                </a:ext>
              </a:extLst>
            </p:cNvPr>
            <p:cNvSpPr txBox="1"/>
            <p:nvPr/>
          </p:nvSpPr>
          <p:spPr>
            <a:xfrm>
              <a:off x="889145" y="4598510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70EE7AE-2C64-E745-FDCC-68ED6CC2F483}"/>
                </a:ext>
              </a:extLst>
            </p:cNvPr>
            <p:cNvSpPr/>
            <p:nvPr/>
          </p:nvSpPr>
          <p:spPr>
            <a:xfrm>
              <a:off x="1368802" y="4032127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8CF3C9FD-CB54-2605-7DE5-27FB45D17A88}"/>
                </a:ext>
              </a:extLst>
            </p:cNvPr>
            <p:cNvSpPr txBox="1"/>
            <p:nvPr/>
          </p:nvSpPr>
          <p:spPr>
            <a:xfrm>
              <a:off x="889145" y="3961593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77862AF-EB41-CC3E-74C9-897DFC234BFB}"/>
                </a:ext>
              </a:extLst>
            </p:cNvPr>
            <p:cNvSpPr/>
            <p:nvPr/>
          </p:nvSpPr>
          <p:spPr>
            <a:xfrm>
              <a:off x="1368802" y="3067094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6713C17-8A83-5516-A0A0-0B1370AD3D4C}"/>
                </a:ext>
              </a:extLst>
            </p:cNvPr>
            <p:cNvSpPr txBox="1"/>
            <p:nvPr/>
          </p:nvSpPr>
          <p:spPr>
            <a:xfrm>
              <a:off x="889145" y="2996560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70</a:t>
              </a: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ACABB12-7DB5-9202-5BB0-FCA5C2203A41}"/>
                </a:ext>
              </a:extLst>
            </p:cNvPr>
            <p:cNvSpPr/>
            <p:nvPr/>
          </p:nvSpPr>
          <p:spPr>
            <a:xfrm>
              <a:off x="1368802" y="2403031"/>
              <a:ext cx="48339" cy="14828"/>
            </a:xfrm>
            <a:custGeom>
              <a:avLst/>
              <a:gdLst>
                <a:gd name="connsiteX0" fmla="*/ 0 w 41401"/>
                <a:gd name="connsiteY0" fmla="*/ 0 h 12700"/>
                <a:gd name="connsiteX1" fmla="*/ 41402 w 41401"/>
                <a:gd name="connsiteY1" fmla="*/ 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01" h="12700">
                  <a:moveTo>
                    <a:pt x="0" y="0"/>
                  </a:moveTo>
                  <a:lnTo>
                    <a:pt x="41402" y="0"/>
                  </a:lnTo>
                </a:path>
              </a:pathLst>
            </a:custGeom>
            <a:ln w="12700" cap="flat">
              <a:solidFill>
                <a:srgbClr val="001965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1965"/>
                </a:solidFill>
                <a:effectLst/>
                <a:uLnTx/>
                <a:uFillTx/>
                <a:latin typeface="Apis For Office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BE0B9E9-9E38-ADFD-59A1-7044E1E98CCC}"/>
                </a:ext>
              </a:extLst>
            </p:cNvPr>
            <p:cNvSpPr txBox="1"/>
            <p:nvPr/>
          </p:nvSpPr>
          <p:spPr>
            <a:xfrm>
              <a:off x="889145" y="2332496"/>
              <a:ext cx="442119" cy="169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pis For Office"/>
                  <a:ea typeface="+mn-ea"/>
                  <a:cs typeface="Arial" panose="020B0604020202020204" pitchFamily="34" charset="0"/>
                </a:rPr>
                <a:t>90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939377-025A-3F8E-CF91-ADB412088EC1}"/>
                </a:ext>
              </a:extLst>
            </p:cNvPr>
            <p:cNvSpPr txBox="1"/>
            <p:nvPr/>
          </p:nvSpPr>
          <p:spPr>
            <a:xfrm>
              <a:off x="1707985" y="2030182"/>
              <a:ext cx="1706482" cy="467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Apis" panose="020B0504010101010104" pitchFamily="34" charset="0"/>
                  <a:cs typeface="Apis For Office" panose="020B0504010101010104" pitchFamily="34" charset="0"/>
                </a:rPr>
                <a:t>End of dose</a:t>
              </a:r>
              <a:b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Apis" panose="020B0504010101010104" pitchFamily="34" charset="0"/>
                  <a:cs typeface="Apis For Office" panose="020B0504010101010104" pitchFamily="34" charset="0"/>
                </a:rPr>
              </a:b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939AA7"/>
                  </a:solidFill>
                  <a:effectLst/>
                  <a:uLnTx/>
                  <a:uFillTx/>
                  <a:latin typeface="Apis For Office"/>
                  <a:ea typeface="Apis" panose="020B0504010101010104" pitchFamily="34" charset="0"/>
                  <a:cs typeface="Apis For Office" panose="020B0504010101010104" pitchFamily="34" charset="0"/>
                </a:rPr>
                <a:t>escalation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C9BD48E-08B2-87C2-E95D-2217AAE5E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111195"/>
              </p:ext>
            </p:extLst>
          </p:nvPr>
        </p:nvGraphicFramePr>
        <p:xfrm>
          <a:off x="6456185" y="1758126"/>
          <a:ext cx="5387628" cy="37477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2393">
                  <a:extLst>
                    <a:ext uri="{9D8B030D-6E8A-4147-A177-3AD203B41FA5}">
                      <a16:colId xmlns:a16="http://schemas.microsoft.com/office/drawing/2014/main" val="1087129494"/>
                    </a:ext>
                  </a:extLst>
                </a:gridCol>
                <a:gridCol w="1061745">
                  <a:extLst>
                    <a:ext uri="{9D8B030D-6E8A-4147-A177-3AD203B41FA5}">
                      <a16:colId xmlns:a16="http://schemas.microsoft.com/office/drawing/2014/main" val="4215311121"/>
                    </a:ext>
                  </a:extLst>
                </a:gridCol>
                <a:gridCol w="1061745">
                  <a:extLst>
                    <a:ext uri="{9D8B030D-6E8A-4147-A177-3AD203B41FA5}">
                      <a16:colId xmlns:a16="http://schemas.microsoft.com/office/drawing/2014/main" val="518707822"/>
                    </a:ext>
                  </a:extLst>
                </a:gridCol>
                <a:gridCol w="1061745">
                  <a:extLst>
                    <a:ext uri="{9D8B030D-6E8A-4147-A177-3AD203B41FA5}">
                      <a16:colId xmlns:a16="http://schemas.microsoft.com/office/drawing/2014/main" val="2037423944"/>
                    </a:ext>
                  </a:extLst>
                </a:gridCol>
              </a:tblGrid>
              <a:tr h="88901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GI AEs, n (%)</a:t>
                      </a:r>
                      <a:endParaRPr lang="en-GB" sz="1200" b="1" dirty="0">
                        <a:solidFill>
                          <a:schemeClr val="accent1"/>
                        </a:solidFill>
                        <a:effectLst/>
                        <a:latin typeface="+mn-lt"/>
                        <a:ea typeface="Apis For Office" panose="020B05040101010101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Semaglutide 7.2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(n=1004)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97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Semaglutide 2</a:t>
                      </a:r>
                      <a:r>
                        <a:rPr lang="en-GB" sz="1200">
                          <a:effectLst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.</a:t>
                      </a:r>
                      <a:r>
                        <a:rPr lang="en-GB" sz="1200">
                          <a:effectLst/>
                          <a:latin typeface="+mn-lt"/>
                        </a:rPr>
                        <a:t>4 mg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(n=201)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Placebo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</a:rPr>
                        <a:t>(n=201)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33529"/>
                  </a:ext>
                </a:extLst>
              </a:tr>
              <a:tr h="33078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All GI AEs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711 (70.8)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123 (61.2)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86 (42.8)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48221"/>
                  </a:ext>
                </a:extLst>
              </a:tr>
              <a:tr h="33078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Serious GI AEs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11 (1.1)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 (0.5)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3 (1.5)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43019"/>
                  </a:ext>
                </a:extLst>
              </a:tr>
              <a:tr h="541608">
                <a:tc>
                  <a:txBody>
                    <a:bodyPr/>
                    <a:lstStyle/>
                    <a:p>
                      <a:pPr marL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US" sz="1200" b="0" i="0">
                          <a:solidFill>
                            <a:srgbClr val="001965"/>
                          </a:solidFill>
                          <a:effectLst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GI AEs leading to permanent discontinuation</a:t>
                      </a:r>
                      <a:endParaRPr lang="en-GB" sz="1200" b="0" kern="1200" noProof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33 (3.3)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4 (2.0)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838086"/>
                  </a:ext>
                </a:extLst>
              </a:tr>
              <a:tr h="33078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 GI AEs by preferred term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cap="none">
                        <a:solidFill>
                          <a:srgbClr val="FF0000"/>
                        </a:solidFill>
                        <a:latin typeface="+mn-lt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cap="none" dirty="0">
                        <a:solidFill>
                          <a:srgbClr val="FF0000"/>
                        </a:solidFill>
                        <a:latin typeface="+mn-lt"/>
                        <a:ea typeface="Apis For Office" panose="020B0504010101010104" pitchFamily="34" charset="0"/>
                        <a:cs typeface="Apis For Office" panose="020B05040101010101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endParaRPr lang="en-GB" sz="1200" b="0" kern="1200" noProof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59923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marL="180975" indent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439 (43.7)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77 (38.3)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26 (12.9)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64929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marL="180975" indent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Diarrhoea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272 (27.1)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56 (27.9)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26 (12.9)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2149851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marL="180975" indent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Vomiting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249 (24.8)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33 (16.4)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14 (17.0)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994455"/>
                  </a:ext>
                </a:extLst>
              </a:tr>
              <a:tr h="331191">
                <a:tc>
                  <a:txBody>
                    <a:bodyPr/>
                    <a:lstStyle/>
                    <a:p>
                      <a:pPr marL="180975" indent="0" algn="l" defTabSz="914348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GB" sz="1200" b="1" kern="1200" noProof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Constipation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233 (23.2)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39 (19.4)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1965">
                              <a:alpha val="10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Apis For Office" panose="020B0504010101010104" pitchFamily="34" charset="0"/>
                          <a:cs typeface="Apis For Office" panose="020B0504010101010104" pitchFamily="34" charset="0"/>
                        </a:rPr>
                        <a:t>18 (9.0)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318267"/>
                  </a:ext>
                </a:extLst>
              </a:tr>
            </a:tbl>
          </a:graphicData>
        </a:graphic>
      </p:graphicFrame>
      <p:pic>
        <p:nvPicPr>
          <p:cNvPr id="3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3AAA37ED-47E2-7923-A7FD-00F3CF5D2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812" y="5635427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ovo Nordisk - Wikipedia">
            <a:extLst>
              <a:ext uri="{FF2B5EF4-FFF2-40B4-BE49-F238E27FC236}">
                <a16:creationId xmlns:a16="http://schemas.microsoft.com/office/drawing/2014/main" id="{3E23D186-1D9E-AA7D-BC00-34C3EDDE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77" y="686416"/>
            <a:ext cx="1218270" cy="89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392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9E8245-B357-C09B-3D87-E6D0FC5A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Immagine 7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AE755FD9-304B-9F85-EEB5-DAD1173F7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9" y="685794"/>
            <a:ext cx="10972822" cy="5486411"/>
          </a:xfrm>
          <a:prstGeom prst="rect">
            <a:avLst/>
          </a:prstGeom>
        </p:spPr>
      </p:pic>
      <p:pic>
        <p:nvPicPr>
          <p:cNvPr id="11266" name="Picture 2" descr="Eli Lilly and Company - Wikipedia">
            <a:extLst>
              <a:ext uri="{FF2B5EF4-FFF2-40B4-BE49-F238E27FC236}">
                <a16:creationId xmlns:a16="http://schemas.microsoft.com/office/drawing/2014/main" id="{E8934F61-B83A-64FA-D547-DC4C8C26A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5892" y="111911"/>
            <a:ext cx="1683327" cy="91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2B01A3D6-BBFE-3831-2F72-764A13F62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002" y="5846617"/>
            <a:ext cx="1048187" cy="10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87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83" y="130623"/>
            <a:ext cx="5389469" cy="1326321"/>
          </a:xfrm>
        </p:spPr>
        <p:txBody>
          <a:bodyPr/>
          <a:lstStyle/>
          <a:p>
            <a:r>
              <a:rPr dirty="0"/>
              <a:t>Frequent adverse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79" y="1705920"/>
            <a:ext cx="4243421" cy="2250384"/>
          </a:xfrm>
        </p:spPr>
        <p:txBody>
          <a:bodyPr/>
          <a:lstStyle/>
          <a:p>
            <a:r>
              <a:rPr dirty="0"/>
              <a:t>• Nausea, vomiting, diarrhea</a:t>
            </a:r>
          </a:p>
          <a:p>
            <a:r>
              <a:rPr dirty="0"/>
              <a:t>• Abdominal pain</a:t>
            </a:r>
          </a:p>
          <a:p>
            <a:r>
              <a:rPr dirty="0"/>
              <a:t>• Gallstones risk</a:t>
            </a:r>
          </a:p>
          <a:p>
            <a:r>
              <a:rPr dirty="0"/>
              <a:t>• Appetite suppression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6C0E5E91-91BA-5A6C-A7DD-9F14286D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76416" y="1456944"/>
            <a:ext cx="6171300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Serious</a:t>
            </a:r>
            <a:r>
              <a:rPr lang="it-IT" dirty="0"/>
              <a:t> </a:t>
            </a:r>
            <a:r>
              <a:rPr lang="it-IT" dirty="0" err="1"/>
              <a:t>adverse</a:t>
            </a:r>
            <a:r>
              <a:rPr lang="it-IT" dirty="0"/>
              <a:t> events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322336" y="2949544"/>
            <a:ext cx="4706112" cy="2250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• Pancreatitis</a:t>
            </a:r>
          </a:p>
          <a:p>
            <a:r>
              <a:rPr lang="en-US" dirty="0"/>
              <a:t>• Severe gastroparesis</a:t>
            </a:r>
          </a:p>
          <a:p>
            <a:r>
              <a:rPr lang="en-US" dirty="0"/>
              <a:t>• Bowel obstruction (rare)</a:t>
            </a:r>
          </a:p>
          <a:p>
            <a:r>
              <a:rPr lang="en-US" dirty="0"/>
              <a:t>• Aspiration risk perioperatively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141" y="54864"/>
            <a:ext cx="8949533" cy="1011936"/>
          </a:xfrm>
        </p:spPr>
        <p:txBody>
          <a:bodyPr/>
          <a:lstStyle/>
          <a:p>
            <a:r>
              <a:rPr i="1" dirty="0"/>
              <a:t>Take‑home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062" y="1902433"/>
            <a:ext cx="9571325" cy="3215504"/>
          </a:xfrm>
        </p:spPr>
        <p:txBody>
          <a:bodyPr/>
          <a:lstStyle/>
          <a:p>
            <a:r>
              <a:rPr dirty="0"/>
              <a:t>• Pharmacotherapy central in obesity care</a:t>
            </a:r>
            <a:endParaRPr lang="it-IT" dirty="0"/>
          </a:p>
          <a:p>
            <a:endParaRPr dirty="0"/>
          </a:p>
          <a:p>
            <a:r>
              <a:rPr dirty="0"/>
              <a:t>• Safety profile </a:t>
            </a:r>
            <a:r>
              <a:rPr dirty="0" err="1"/>
              <a:t>favourable</a:t>
            </a:r>
            <a:r>
              <a:rPr dirty="0"/>
              <a:t> but patient selection crucial</a:t>
            </a:r>
            <a:endParaRPr lang="it-IT" dirty="0"/>
          </a:p>
          <a:p>
            <a:endParaRPr dirty="0"/>
          </a:p>
          <a:p>
            <a:r>
              <a:rPr dirty="0"/>
              <a:t>• </a:t>
            </a:r>
            <a:r>
              <a:rPr lang="it-IT" dirty="0" err="1"/>
              <a:t>Needs</a:t>
            </a:r>
            <a:r>
              <a:rPr lang="it-IT" dirty="0"/>
              <a:t> </a:t>
            </a:r>
            <a:r>
              <a:rPr lang="it-IT" dirty="0" err="1"/>
              <a:t>adequate</a:t>
            </a:r>
            <a:r>
              <a:rPr lang="it-IT" dirty="0"/>
              <a:t> competence and side </a:t>
            </a:r>
            <a:r>
              <a:rPr lang="it-IT" dirty="0" err="1"/>
              <a:t>effects</a:t>
            </a:r>
            <a:r>
              <a:rPr lang="it-IT" dirty="0"/>
              <a:t> </a:t>
            </a:r>
            <a:r>
              <a:rPr lang="it-IT" dirty="0" err="1"/>
              <a:t>identification</a:t>
            </a:r>
            <a:r>
              <a:rPr lang="it-IT" dirty="0"/>
              <a:t> and </a:t>
            </a:r>
            <a:r>
              <a:rPr lang="it-IT" dirty="0" err="1"/>
              <a:t>tretment</a:t>
            </a:r>
            <a:endParaRPr dirty="0"/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0C0BC6C5-EAD8-1C02-836C-E264C225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alling medicines candy might make it easier to get your toddler to take  their cold medicine, but it also causes confusion. #guardit">
            <a:extLst>
              <a:ext uri="{FF2B5EF4-FFF2-40B4-BE49-F238E27FC236}">
                <a16:creationId xmlns:a16="http://schemas.microsoft.com/office/drawing/2014/main" id="{E596373A-0848-0EF5-44FD-FA7AA03F4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9293" r="19495" b="12929"/>
          <a:stretch>
            <a:fillRect/>
          </a:stretch>
        </p:blipFill>
        <p:spPr bwMode="auto">
          <a:xfrm>
            <a:off x="6265442" y="920495"/>
            <a:ext cx="4503627" cy="5684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" name="Group 75"/>
          <p:cNvGrpSpPr/>
          <p:nvPr/>
        </p:nvGrpSpPr>
        <p:grpSpPr>
          <a:xfrm>
            <a:off x="9" y="228599"/>
            <a:ext cx="2851524" cy="6638627"/>
            <a:chOff x="0" y="0"/>
            <a:chExt cx="2851523" cy="6638624"/>
          </a:xfrm>
        </p:grpSpPr>
        <p:sp>
          <p:nvSpPr>
            <p:cNvPr id="889" name="Freeform 11"/>
            <p:cNvSpPr/>
            <p:nvPr/>
          </p:nvSpPr>
          <p:spPr>
            <a:xfrm>
              <a:off x="-1" y="2346442"/>
              <a:ext cx="100643" cy="62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0" name="Freeform 12"/>
            <p:cNvSpPr/>
            <p:nvPr/>
          </p:nvSpPr>
          <p:spPr>
            <a:xfrm>
              <a:off x="128598" y="2927928"/>
              <a:ext cx="646720" cy="232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1" name="Freeform 13"/>
            <p:cNvSpPr/>
            <p:nvPr/>
          </p:nvSpPr>
          <p:spPr>
            <a:xfrm>
              <a:off x="807000" y="5218457"/>
              <a:ext cx="609444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2" name="Freeform 14"/>
            <p:cNvSpPr/>
            <p:nvPr/>
          </p:nvSpPr>
          <p:spPr>
            <a:xfrm>
              <a:off x="959826" y="6275196"/>
              <a:ext cx="171466" cy="36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3" name="Freeform 15"/>
            <p:cNvSpPr/>
            <p:nvPr/>
          </p:nvSpPr>
          <p:spPr>
            <a:xfrm>
              <a:off x="100641" y="2972657"/>
              <a:ext cx="821912" cy="332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4" name="Freeform 16"/>
            <p:cNvSpPr/>
            <p:nvPr/>
          </p:nvSpPr>
          <p:spPr>
            <a:xfrm>
              <a:off x="26126" y="0"/>
              <a:ext cx="102473" cy="292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5" name="Freeform 17"/>
            <p:cNvSpPr/>
            <p:nvPr/>
          </p:nvSpPr>
          <p:spPr>
            <a:xfrm>
              <a:off x="78277" y="2715462"/>
              <a:ext cx="78278" cy="49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6" name="Freeform 18"/>
            <p:cNvSpPr/>
            <p:nvPr/>
          </p:nvSpPr>
          <p:spPr>
            <a:xfrm>
              <a:off x="769725" y="5250141"/>
              <a:ext cx="190102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7" name="Freeform 19"/>
            <p:cNvSpPr/>
            <p:nvPr/>
          </p:nvSpPr>
          <p:spPr>
            <a:xfrm>
              <a:off x="775316" y="1170425"/>
              <a:ext cx="2076208" cy="40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8" name="Freeform 20"/>
            <p:cNvSpPr/>
            <p:nvPr/>
          </p:nvSpPr>
          <p:spPr>
            <a:xfrm>
              <a:off x="922552" y="6301288"/>
              <a:ext cx="162147" cy="33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899" name="Freeform 21"/>
            <p:cNvSpPr/>
            <p:nvPr/>
          </p:nvSpPr>
          <p:spPr>
            <a:xfrm>
              <a:off x="769725" y="5130862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0" name="Freeform 22"/>
            <p:cNvSpPr/>
            <p:nvPr/>
          </p:nvSpPr>
          <p:spPr>
            <a:xfrm>
              <a:off x="849865" y="6016136"/>
              <a:ext cx="238560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14" name="Group 89"/>
          <p:cNvGrpSpPr/>
          <p:nvPr/>
        </p:nvGrpSpPr>
        <p:grpSpPr>
          <a:xfrm>
            <a:off x="27223" y="-786"/>
            <a:ext cx="2356676" cy="6854040"/>
            <a:chOff x="0" y="0"/>
            <a:chExt cx="2356674" cy="6854039"/>
          </a:xfrm>
        </p:grpSpPr>
        <p:sp>
          <p:nvSpPr>
            <p:cNvPr id="902" name="Freeform 27"/>
            <p:cNvSpPr/>
            <p:nvPr/>
          </p:nvSpPr>
          <p:spPr>
            <a:xfrm>
              <a:off x="-1" y="0"/>
              <a:ext cx="494328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3" name="Freeform 28"/>
            <p:cNvSpPr/>
            <p:nvPr/>
          </p:nvSpPr>
          <p:spPr>
            <a:xfrm>
              <a:off x="523067" y="4317258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4" name="Freeform 29"/>
            <p:cNvSpPr/>
            <p:nvPr/>
          </p:nvSpPr>
          <p:spPr>
            <a:xfrm>
              <a:off x="979074" y="5863468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5" name="Freeform 30"/>
            <p:cNvSpPr/>
            <p:nvPr/>
          </p:nvSpPr>
          <p:spPr>
            <a:xfrm>
              <a:off x="494326" y="4365159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6" name="Freeform 31"/>
            <p:cNvSpPr/>
            <p:nvPr/>
          </p:nvSpPr>
          <p:spPr>
            <a:xfrm>
              <a:off x="444311" y="1289984"/>
              <a:ext cx="170725" cy="3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7" name="Freeform 32"/>
            <p:cNvSpPr/>
            <p:nvPr/>
          </p:nvSpPr>
          <p:spPr>
            <a:xfrm>
              <a:off x="1084453" y="6572387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8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09" name="Freeform 34"/>
            <p:cNvSpPr/>
            <p:nvPr/>
          </p:nvSpPr>
          <p:spPr>
            <a:xfrm>
              <a:off x="946501" y="3146585"/>
              <a:ext cx="1410174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0" name="Freeform 35"/>
            <p:cNvSpPr/>
            <p:nvPr/>
          </p:nvSpPr>
          <p:spPr>
            <a:xfrm>
              <a:off x="1046133" y="6601127"/>
              <a:ext cx="120710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1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2" name="Freeform 37"/>
            <p:cNvSpPr/>
            <p:nvPr/>
          </p:nvSpPr>
          <p:spPr>
            <a:xfrm>
              <a:off x="946502" y="5773416"/>
              <a:ext cx="38320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13" name="Freeform 38"/>
            <p:cNvSpPr/>
            <p:nvPr/>
          </p:nvSpPr>
          <p:spPr>
            <a:xfrm>
              <a:off x="979074" y="6323308"/>
              <a:ext cx="210761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766F5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15" name="Rectangle 103"/>
          <p:cNvSpPr/>
          <p:nvPr/>
        </p:nvSpPr>
        <p:spPr>
          <a:xfrm>
            <a:off x="-1" y="0"/>
            <a:ext cx="182882" cy="6858000"/>
          </a:xfrm>
          <a:prstGeom prst="rect">
            <a:avLst/>
          </a:prstGeom>
          <a:solidFill>
            <a:srgbClr val="766F54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7" name="Rectangle 10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32" name="Group 111"/>
          <p:cNvGrpSpPr/>
          <p:nvPr/>
        </p:nvGrpSpPr>
        <p:grpSpPr>
          <a:xfrm>
            <a:off x="9" y="228599"/>
            <a:ext cx="2851524" cy="6638627"/>
            <a:chOff x="0" y="0"/>
            <a:chExt cx="2851523" cy="6638624"/>
          </a:xfrm>
        </p:grpSpPr>
        <p:sp>
          <p:nvSpPr>
            <p:cNvPr id="920" name="Freeform 11"/>
            <p:cNvSpPr/>
            <p:nvPr/>
          </p:nvSpPr>
          <p:spPr>
            <a:xfrm>
              <a:off x="-1" y="2346442"/>
              <a:ext cx="100643" cy="626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9636" y="18582"/>
                    <a:pt x="18655" y="15724"/>
                    <a:pt x="16691" y="12706"/>
                  </a:cubicBezTo>
                  <a:cubicBezTo>
                    <a:pt x="10800" y="8576"/>
                    <a:pt x="5891" y="4288"/>
                    <a:pt x="0" y="0"/>
                  </a:cubicBezTo>
                  <a:cubicBezTo>
                    <a:pt x="0" y="5559"/>
                    <a:pt x="0" y="5559"/>
                    <a:pt x="0" y="5559"/>
                  </a:cubicBezTo>
                  <a:cubicBezTo>
                    <a:pt x="5891" y="10165"/>
                    <a:pt x="12764" y="14929"/>
                    <a:pt x="19636" y="19694"/>
                  </a:cubicBezTo>
                  <a:cubicBezTo>
                    <a:pt x="19636" y="20329"/>
                    <a:pt x="20618" y="20965"/>
                    <a:pt x="21600" y="2160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1" name="Freeform 12"/>
            <p:cNvSpPr/>
            <p:nvPr/>
          </p:nvSpPr>
          <p:spPr>
            <a:xfrm>
              <a:off x="128598" y="2927928"/>
              <a:ext cx="646720" cy="232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69" y="15000"/>
                  </a:moveTo>
                  <a:cubicBezTo>
                    <a:pt x="15891" y="17229"/>
                    <a:pt x="18514" y="19414"/>
                    <a:pt x="21446" y="21600"/>
                  </a:cubicBezTo>
                  <a:cubicBezTo>
                    <a:pt x="21446" y="21214"/>
                    <a:pt x="21446" y="20871"/>
                    <a:pt x="21600" y="20486"/>
                  </a:cubicBezTo>
                  <a:cubicBezTo>
                    <a:pt x="19131" y="18643"/>
                    <a:pt x="16817" y="16757"/>
                    <a:pt x="14657" y="14871"/>
                  </a:cubicBezTo>
                  <a:cubicBezTo>
                    <a:pt x="8949" y="9986"/>
                    <a:pt x="4166" y="5014"/>
                    <a:pt x="0" y="0"/>
                  </a:cubicBezTo>
                  <a:cubicBezTo>
                    <a:pt x="309" y="857"/>
                    <a:pt x="617" y="1757"/>
                    <a:pt x="926" y="2614"/>
                  </a:cubicBezTo>
                  <a:cubicBezTo>
                    <a:pt x="4629" y="6771"/>
                    <a:pt x="8640" y="10929"/>
                    <a:pt x="13269" y="1500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2" name="Freeform 13"/>
            <p:cNvSpPr/>
            <p:nvPr/>
          </p:nvSpPr>
          <p:spPr>
            <a:xfrm>
              <a:off x="807000" y="5218457"/>
              <a:ext cx="609444" cy="1420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9" y="1543"/>
                  </a:moveTo>
                  <a:cubicBezTo>
                    <a:pt x="818" y="1052"/>
                    <a:pt x="327" y="561"/>
                    <a:pt x="0" y="0"/>
                  </a:cubicBezTo>
                  <a:cubicBezTo>
                    <a:pt x="0" y="701"/>
                    <a:pt x="0" y="1332"/>
                    <a:pt x="0" y="2034"/>
                  </a:cubicBezTo>
                  <a:cubicBezTo>
                    <a:pt x="3436" y="5961"/>
                    <a:pt x="7200" y="9818"/>
                    <a:pt x="11127" y="13605"/>
                  </a:cubicBezTo>
                  <a:cubicBezTo>
                    <a:pt x="13909" y="16270"/>
                    <a:pt x="17018" y="18935"/>
                    <a:pt x="20127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491" y="18865"/>
                    <a:pt x="15382" y="16130"/>
                    <a:pt x="12600" y="13325"/>
                  </a:cubicBezTo>
                  <a:cubicBezTo>
                    <a:pt x="8509" y="9468"/>
                    <a:pt x="4745" y="5540"/>
                    <a:pt x="1309" y="1543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3" name="Freeform 14"/>
            <p:cNvSpPr/>
            <p:nvPr/>
          </p:nvSpPr>
          <p:spPr>
            <a:xfrm>
              <a:off x="959826" y="6275196"/>
              <a:ext cx="171466" cy="363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46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4011" y="14491"/>
                    <a:pt x="7005" y="7382"/>
                    <a:pt x="0" y="0"/>
                  </a:cubicBezTo>
                  <a:cubicBezTo>
                    <a:pt x="4670" y="7382"/>
                    <a:pt x="9924" y="14491"/>
                    <a:pt x="16346" y="2160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4" name="Freeform 15"/>
            <p:cNvSpPr/>
            <p:nvPr/>
          </p:nvSpPr>
          <p:spPr>
            <a:xfrm>
              <a:off x="100641" y="2972657"/>
              <a:ext cx="821912" cy="3328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58" y="19745"/>
                  </a:moveTo>
                  <a:cubicBezTo>
                    <a:pt x="17596" y="18489"/>
                    <a:pt x="15775" y="17232"/>
                    <a:pt x="14076" y="15976"/>
                  </a:cubicBezTo>
                  <a:cubicBezTo>
                    <a:pt x="10193" y="13074"/>
                    <a:pt x="7160" y="10082"/>
                    <a:pt x="4854" y="7060"/>
                  </a:cubicBezTo>
                  <a:cubicBezTo>
                    <a:pt x="3519" y="5235"/>
                    <a:pt x="2427" y="3381"/>
                    <a:pt x="1456" y="1526"/>
                  </a:cubicBezTo>
                  <a:cubicBezTo>
                    <a:pt x="971" y="1017"/>
                    <a:pt x="485" y="509"/>
                    <a:pt x="0" y="0"/>
                  </a:cubicBezTo>
                  <a:cubicBezTo>
                    <a:pt x="971" y="2363"/>
                    <a:pt x="2306" y="4757"/>
                    <a:pt x="4004" y="7090"/>
                  </a:cubicBezTo>
                  <a:cubicBezTo>
                    <a:pt x="6189" y="10142"/>
                    <a:pt x="9222" y="13134"/>
                    <a:pt x="12984" y="16065"/>
                  </a:cubicBezTo>
                  <a:cubicBezTo>
                    <a:pt x="14926" y="17531"/>
                    <a:pt x="17110" y="18967"/>
                    <a:pt x="19416" y="20373"/>
                  </a:cubicBezTo>
                  <a:cubicBezTo>
                    <a:pt x="20144" y="20792"/>
                    <a:pt x="20872" y="21181"/>
                    <a:pt x="21600" y="21600"/>
                  </a:cubicBezTo>
                  <a:cubicBezTo>
                    <a:pt x="21357" y="21450"/>
                    <a:pt x="21236" y="21331"/>
                    <a:pt x="21115" y="21181"/>
                  </a:cubicBezTo>
                  <a:cubicBezTo>
                    <a:pt x="20508" y="20702"/>
                    <a:pt x="20022" y="20224"/>
                    <a:pt x="19658" y="19745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5" name="Freeform 16"/>
            <p:cNvSpPr/>
            <p:nvPr/>
          </p:nvSpPr>
          <p:spPr>
            <a:xfrm>
              <a:off x="26126" y="0"/>
              <a:ext cx="102473" cy="2927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600" extrusionOk="0">
                  <a:moveTo>
                    <a:pt x="9565" y="19627"/>
                  </a:moveTo>
                  <a:cubicBezTo>
                    <a:pt x="10505" y="19763"/>
                    <a:pt x="10505" y="19899"/>
                    <a:pt x="10505" y="20035"/>
                  </a:cubicBezTo>
                  <a:cubicBezTo>
                    <a:pt x="13322" y="20511"/>
                    <a:pt x="17078" y="20988"/>
                    <a:pt x="19896" y="21498"/>
                  </a:cubicBezTo>
                  <a:cubicBezTo>
                    <a:pt x="19896" y="21532"/>
                    <a:pt x="19896" y="21566"/>
                    <a:pt x="20835" y="21600"/>
                  </a:cubicBezTo>
                  <a:cubicBezTo>
                    <a:pt x="18957" y="20920"/>
                    <a:pt x="17078" y="20273"/>
                    <a:pt x="15200" y="19593"/>
                  </a:cubicBezTo>
                  <a:cubicBezTo>
                    <a:pt x="7687" y="16123"/>
                    <a:pt x="3931" y="12654"/>
                    <a:pt x="3931" y="9150"/>
                  </a:cubicBezTo>
                  <a:cubicBezTo>
                    <a:pt x="4870" y="6089"/>
                    <a:pt x="7687" y="3061"/>
                    <a:pt x="13322" y="0"/>
                  </a:cubicBezTo>
                  <a:cubicBezTo>
                    <a:pt x="10505" y="0"/>
                    <a:pt x="10505" y="0"/>
                    <a:pt x="10505" y="0"/>
                  </a:cubicBezTo>
                  <a:cubicBezTo>
                    <a:pt x="3931" y="3027"/>
                    <a:pt x="1113" y="6089"/>
                    <a:pt x="174" y="9150"/>
                  </a:cubicBezTo>
                  <a:cubicBezTo>
                    <a:pt x="-765" y="12654"/>
                    <a:pt x="2052" y="16123"/>
                    <a:pt x="9565" y="19627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6" name="Freeform 17"/>
            <p:cNvSpPr/>
            <p:nvPr/>
          </p:nvSpPr>
          <p:spPr>
            <a:xfrm>
              <a:off x="78277" y="2715462"/>
              <a:ext cx="78278" cy="49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541" y="3836"/>
                    <a:pt x="3812" y="7469"/>
                    <a:pt x="6353" y="11305"/>
                  </a:cubicBezTo>
                  <a:cubicBezTo>
                    <a:pt x="11435" y="14736"/>
                    <a:pt x="16518" y="18168"/>
                    <a:pt x="21600" y="21600"/>
                  </a:cubicBezTo>
                  <a:cubicBezTo>
                    <a:pt x="19059" y="17563"/>
                    <a:pt x="16518" y="13323"/>
                    <a:pt x="13976" y="9286"/>
                  </a:cubicBezTo>
                  <a:cubicBezTo>
                    <a:pt x="12706" y="9084"/>
                    <a:pt x="12706" y="8882"/>
                    <a:pt x="12706" y="8680"/>
                  </a:cubicBezTo>
                  <a:cubicBezTo>
                    <a:pt x="8894" y="5652"/>
                    <a:pt x="3812" y="2826"/>
                    <a:pt x="0" y="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7" name="Freeform 18"/>
            <p:cNvSpPr/>
            <p:nvPr/>
          </p:nvSpPr>
          <p:spPr>
            <a:xfrm>
              <a:off x="769725" y="5250141"/>
              <a:ext cx="190102" cy="1025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3016"/>
                    <a:pt x="1054" y="6032"/>
                    <a:pt x="2634" y="9049"/>
                  </a:cubicBezTo>
                  <a:cubicBezTo>
                    <a:pt x="4215" y="11384"/>
                    <a:pt x="6322" y="13816"/>
                    <a:pt x="8956" y="16151"/>
                  </a:cubicBezTo>
                  <a:cubicBezTo>
                    <a:pt x="10010" y="16735"/>
                    <a:pt x="11590" y="17319"/>
                    <a:pt x="12644" y="17903"/>
                  </a:cubicBezTo>
                  <a:cubicBezTo>
                    <a:pt x="15805" y="19168"/>
                    <a:pt x="18439" y="20335"/>
                    <a:pt x="21600" y="21600"/>
                  </a:cubicBezTo>
                  <a:cubicBezTo>
                    <a:pt x="21073" y="21308"/>
                    <a:pt x="20546" y="20919"/>
                    <a:pt x="20020" y="20627"/>
                  </a:cubicBezTo>
                  <a:cubicBezTo>
                    <a:pt x="13698" y="16735"/>
                    <a:pt x="9483" y="12843"/>
                    <a:pt x="6849" y="8951"/>
                  </a:cubicBezTo>
                  <a:cubicBezTo>
                    <a:pt x="5795" y="6616"/>
                    <a:pt x="4741" y="4378"/>
                    <a:pt x="4215" y="2141"/>
                  </a:cubicBezTo>
                  <a:cubicBezTo>
                    <a:pt x="4215" y="2043"/>
                    <a:pt x="3688" y="1946"/>
                    <a:pt x="3688" y="1751"/>
                  </a:cubicBezTo>
                  <a:cubicBezTo>
                    <a:pt x="2634" y="1168"/>
                    <a:pt x="1054" y="584"/>
                    <a:pt x="0" y="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8" name="Freeform 19"/>
            <p:cNvSpPr/>
            <p:nvPr/>
          </p:nvSpPr>
          <p:spPr>
            <a:xfrm>
              <a:off x="775316" y="1170425"/>
              <a:ext cx="2076208" cy="40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" y="21010"/>
                  </a:moveTo>
                  <a:cubicBezTo>
                    <a:pt x="480" y="18992"/>
                    <a:pt x="1248" y="17000"/>
                    <a:pt x="2400" y="15081"/>
                  </a:cubicBezTo>
                  <a:cubicBezTo>
                    <a:pt x="3600" y="13162"/>
                    <a:pt x="5232" y="11317"/>
                    <a:pt x="7152" y="9545"/>
                  </a:cubicBezTo>
                  <a:cubicBezTo>
                    <a:pt x="9072" y="7774"/>
                    <a:pt x="11280" y="6101"/>
                    <a:pt x="13680" y="4502"/>
                  </a:cubicBezTo>
                  <a:cubicBezTo>
                    <a:pt x="14880" y="3715"/>
                    <a:pt x="16176" y="2928"/>
                    <a:pt x="17472" y="2190"/>
                  </a:cubicBezTo>
                  <a:cubicBezTo>
                    <a:pt x="18144" y="1821"/>
                    <a:pt x="18816" y="1427"/>
                    <a:pt x="19488" y="1082"/>
                  </a:cubicBezTo>
                  <a:cubicBezTo>
                    <a:pt x="20208" y="713"/>
                    <a:pt x="20880" y="369"/>
                    <a:pt x="21600" y="25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20832" y="344"/>
                    <a:pt x="20160" y="689"/>
                    <a:pt x="19440" y="1058"/>
                  </a:cubicBezTo>
                  <a:cubicBezTo>
                    <a:pt x="18768" y="1402"/>
                    <a:pt x="18096" y="1771"/>
                    <a:pt x="17424" y="2165"/>
                  </a:cubicBezTo>
                  <a:cubicBezTo>
                    <a:pt x="16080" y="2903"/>
                    <a:pt x="14784" y="3666"/>
                    <a:pt x="13584" y="4453"/>
                  </a:cubicBezTo>
                  <a:cubicBezTo>
                    <a:pt x="11136" y="6052"/>
                    <a:pt x="8880" y="7725"/>
                    <a:pt x="6960" y="9496"/>
                  </a:cubicBezTo>
                  <a:cubicBezTo>
                    <a:pt x="4992" y="11243"/>
                    <a:pt x="3360" y="13113"/>
                    <a:pt x="2160" y="15031"/>
                  </a:cubicBezTo>
                  <a:cubicBezTo>
                    <a:pt x="912" y="16975"/>
                    <a:pt x="144" y="18968"/>
                    <a:pt x="0" y="21010"/>
                  </a:cubicBezTo>
                  <a:cubicBezTo>
                    <a:pt x="0" y="21059"/>
                    <a:pt x="0" y="21083"/>
                    <a:pt x="0" y="21133"/>
                  </a:cubicBezTo>
                  <a:cubicBezTo>
                    <a:pt x="96" y="21280"/>
                    <a:pt x="192" y="21452"/>
                    <a:pt x="336" y="21600"/>
                  </a:cubicBezTo>
                  <a:cubicBezTo>
                    <a:pt x="336" y="21403"/>
                    <a:pt x="336" y="21206"/>
                    <a:pt x="336" y="2101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29" name="Freeform 20"/>
            <p:cNvSpPr/>
            <p:nvPr/>
          </p:nvSpPr>
          <p:spPr>
            <a:xfrm>
              <a:off x="922552" y="6301288"/>
              <a:ext cx="162147" cy="33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101"/>
                    <a:pt x="9874" y="14499"/>
                    <a:pt x="1604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4194" y="14499"/>
                    <a:pt x="6789" y="7101"/>
                    <a:pt x="0" y="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0" name="Freeform 21"/>
            <p:cNvSpPr/>
            <p:nvPr/>
          </p:nvSpPr>
          <p:spPr>
            <a:xfrm>
              <a:off x="769725" y="5130862"/>
              <a:ext cx="37276" cy="221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800"/>
                  </a:moveTo>
                  <a:cubicBezTo>
                    <a:pt x="18900" y="20700"/>
                    <a:pt x="21600" y="21150"/>
                    <a:pt x="21600" y="21600"/>
                  </a:cubicBezTo>
                  <a:cubicBezTo>
                    <a:pt x="21600" y="17100"/>
                    <a:pt x="21600" y="13050"/>
                    <a:pt x="21600" y="8550"/>
                  </a:cubicBezTo>
                  <a:cubicBezTo>
                    <a:pt x="13500" y="5850"/>
                    <a:pt x="8100" y="2700"/>
                    <a:pt x="2700" y="0"/>
                  </a:cubicBezTo>
                  <a:cubicBezTo>
                    <a:pt x="0" y="4050"/>
                    <a:pt x="0" y="7650"/>
                    <a:pt x="0" y="11700"/>
                  </a:cubicBezTo>
                  <a:cubicBezTo>
                    <a:pt x="5400" y="14400"/>
                    <a:pt x="13500" y="17100"/>
                    <a:pt x="18900" y="1980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1" name="Freeform 22"/>
            <p:cNvSpPr/>
            <p:nvPr/>
          </p:nvSpPr>
          <p:spPr>
            <a:xfrm>
              <a:off x="849865" y="6016136"/>
              <a:ext cx="238560" cy="622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08" y="2880"/>
                  </a:moveTo>
                  <a:cubicBezTo>
                    <a:pt x="2077" y="1920"/>
                    <a:pt x="831" y="960"/>
                    <a:pt x="0" y="0"/>
                  </a:cubicBezTo>
                  <a:cubicBezTo>
                    <a:pt x="1246" y="2560"/>
                    <a:pt x="2908" y="5120"/>
                    <a:pt x="4985" y="7680"/>
                  </a:cubicBezTo>
                  <a:cubicBezTo>
                    <a:pt x="5400" y="8480"/>
                    <a:pt x="5815" y="9120"/>
                    <a:pt x="6646" y="9920"/>
                  </a:cubicBezTo>
                  <a:cubicBezTo>
                    <a:pt x="11215" y="13760"/>
                    <a:pt x="16200" y="17760"/>
                    <a:pt x="2118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031" y="17440"/>
                    <a:pt x="13292" y="13280"/>
                    <a:pt x="9969" y="8960"/>
                  </a:cubicBezTo>
                  <a:cubicBezTo>
                    <a:pt x="7477" y="6880"/>
                    <a:pt x="5400" y="4960"/>
                    <a:pt x="2908" y="2880"/>
                  </a:cubicBezTo>
                  <a:close/>
                </a:path>
              </a:pathLst>
            </a:custGeom>
            <a:solidFill>
              <a:srgbClr val="B2AC93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945" name="Group 125"/>
          <p:cNvGrpSpPr/>
          <p:nvPr/>
        </p:nvGrpSpPr>
        <p:grpSpPr>
          <a:xfrm>
            <a:off x="27223" y="-786"/>
            <a:ext cx="2356676" cy="6854040"/>
            <a:chOff x="0" y="0"/>
            <a:chExt cx="2356674" cy="6854039"/>
          </a:xfrm>
        </p:grpSpPr>
        <p:sp>
          <p:nvSpPr>
            <p:cNvPr id="933" name="Freeform 27"/>
            <p:cNvSpPr/>
            <p:nvPr/>
          </p:nvSpPr>
          <p:spPr>
            <a:xfrm>
              <a:off x="-1" y="0"/>
              <a:ext cx="494328" cy="440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8" y="4930"/>
                  </a:moveTo>
                  <a:cubicBezTo>
                    <a:pt x="2307" y="6762"/>
                    <a:pt x="3565" y="8617"/>
                    <a:pt x="5452" y="10448"/>
                  </a:cubicBezTo>
                  <a:cubicBezTo>
                    <a:pt x="7130" y="12279"/>
                    <a:pt x="9227" y="14110"/>
                    <a:pt x="11953" y="15942"/>
                  </a:cubicBezTo>
                  <a:cubicBezTo>
                    <a:pt x="14470" y="17773"/>
                    <a:pt x="17616" y="19581"/>
                    <a:pt x="21181" y="21389"/>
                  </a:cubicBezTo>
                  <a:cubicBezTo>
                    <a:pt x="21390" y="21459"/>
                    <a:pt x="21600" y="21530"/>
                    <a:pt x="21600" y="21600"/>
                  </a:cubicBezTo>
                  <a:cubicBezTo>
                    <a:pt x="21390" y="21248"/>
                    <a:pt x="20971" y="20872"/>
                    <a:pt x="20761" y="20520"/>
                  </a:cubicBezTo>
                  <a:cubicBezTo>
                    <a:pt x="20761" y="20450"/>
                    <a:pt x="20761" y="20379"/>
                    <a:pt x="20761" y="20332"/>
                  </a:cubicBezTo>
                  <a:cubicBezTo>
                    <a:pt x="17825" y="18853"/>
                    <a:pt x="15309" y="17397"/>
                    <a:pt x="13212" y="15918"/>
                  </a:cubicBezTo>
                  <a:cubicBezTo>
                    <a:pt x="10485" y="14087"/>
                    <a:pt x="8179" y="12279"/>
                    <a:pt x="6291" y="10424"/>
                  </a:cubicBezTo>
                  <a:cubicBezTo>
                    <a:pt x="4404" y="8593"/>
                    <a:pt x="2936" y="6762"/>
                    <a:pt x="1887" y="4907"/>
                  </a:cubicBezTo>
                  <a:cubicBezTo>
                    <a:pt x="1468" y="3991"/>
                    <a:pt x="1049" y="3076"/>
                    <a:pt x="629" y="2160"/>
                  </a:cubicBezTo>
                  <a:cubicBezTo>
                    <a:pt x="419" y="1432"/>
                    <a:pt x="210" y="728"/>
                    <a:pt x="2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8"/>
                    <a:pt x="210" y="1432"/>
                    <a:pt x="210" y="2160"/>
                  </a:cubicBezTo>
                  <a:cubicBezTo>
                    <a:pt x="629" y="3076"/>
                    <a:pt x="839" y="3991"/>
                    <a:pt x="1468" y="493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4" name="Freeform 28"/>
            <p:cNvSpPr/>
            <p:nvPr/>
          </p:nvSpPr>
          <p:spPr>
            <a:xfrm>
              <a:off x="523067" y="4317258"/>
              <a:ext cx="423437" cy="158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09" y="14989"/>
                  </a:moveTo>
                  <a:cubicBezTo>
                    <a:pt x="15709" y="17215"/>
                    <a:pt x="18409" y="19440"/>
                    <a:pt x="21600" y="21600"/>
                  </a:cubicBezTo>
                  <a:cubicBezTo>
                    <a:pt x="21600" y="21142"/>
                    <a:pt x="21600" y="20618"/>
                    <a:pt x="21600" y="20160"/>
                  </a:cubicBezTo>
                  <a:cubicBezTo>
                    <a:pt x="21600" y="20095"/>
                    <a:pt x="21600" y="19964"/>
                    <a:pt x="21600" y="19898"/>
                  </a:cubicBezTo>
                  <a:cubicBezTo>
                    <a:pt x="19391" y="18196"/>
                    <a:pt x="17182" y="16495"/>
                    <a:pt x="15218" y="14793"/>
                  </a:cubicBezTo>
                  <a:cubicBezTo>
                    <a:pt x="9327" y="9949"/>
                    <a:pt x="4173" y="4975"/>
                    <a:pt x="0" y="0"/>
                  </a:cubicBezTo>
                  <a:cubicBezTo>
                    <a:pt x="491" y="1375"/>
                    <a:pt x="982" y="2749"/>
                    <a:pt x="1718" y="4124"/>
                  </a:cubicBezTo>
                  <a:cubicBezTo>
                    <a:pt x="5155" y="7789"/>
                    <a:pt x="8836" y="11389"/>
                    <a:pt x="13009" y="14989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5" name="Freeform 29"/>
            <p:cNvSpPr/>
            <p:nvPr/>
          </p:nvSpPr>
          <p:spPr>
            <a:xfrm>
              <a:off x="979074" y="5863468"/>
              <a:ext cx="431101" cy="99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565"/>
                  </a:moveTo>
                  <a:cubicBezTo>
                    <a:pt x="960" y="1043"/>
                    <a:pt x="480" y="522"/>
                    <a:pt x="0" y="0"/>
                  </a:cubicBezTo>
                  <a:cubicBezTo>
                    <a:pt x="0" y="939"/>
                    <a:pt x="0" y="1983"/>
                    <a:pt x="240" y="3026"/>
                  </a:cubicBezTo>
                  <a:cubicBezTo>
                    <a:pt x="3360" y="6470"/>
                    <a:pt x="6480" y="9913"/>
                    <a:pt x="10080" y="13252"/>
                  </a:cubicBezTo>
                  <a:cubicBezTo>
                    <a:pt x="12960" y="16070"/>
                    <a:pt x="16080" y="18887"/>
                    <a:pt x="1920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8240" y="18783"/>
                    <a:pt x="15120" y="15861"/>
                    <a:pt x="12000" y="12835"/>
                  </a:cubicBezTo>
                  <a:cubicBezTo>
                    <a:pt x="8160" y="9183"/>
                    <a:pt x="4800" y="5322"/>
                    <a:pt x="1440" y="1565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6" name="Freeform 30"/>
            <p:cNvSpPr/>
            <p:nvPr/>
          </p:nvSpPr>
          <p:spPr>
            <a:xfrm>
              <a:off x="494326" y="4365159"/>
              <a:ext cx="551808" cy="2235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0" y="18917"/>
                  </a:moveTo>
                  <a:cubicBezTo>
                    <a:pt x="17468" y="17946"/>
                    <a:pt x="15965" y="16928"/>
                    <a:pt x="14650" y="15911"/>
                  </a:cubicBezTo>
                  <a:cubicBezTo>
                    <a:pt x="10706" y="12997"/>
                    <a:pt x="7701" y="9991"/>
                    <a:pt x="5447" y="6984"/>
                  </a:cubicBezTo>
                  <a:cubicBezTo>
                    <a:pt x="4132" y="5504"/>
                    <a:pt x="3193" y="3978"/>
                    <a:pt x="2442" y="2451"/>
                  </a:cubicBezTo>
                  <a:cubicBezTo>
                    <a:pt x="1690" y="1619"/>
                    <a:pt x="751" y="833"/>
                    <a:pt x="0" y="0"/>
                  </a:cubicBezTo>
                  <a:cubicBezTo>
                    <a:pt x="939" y="2359"/>
                    <a:pt x="2254" y="4718"/>
                    <a:pt x="3944" y="7030"/>
                  </a:cubicBezTo>
                  <a:cubicBezTo>
                    <a:pt x="6198" y="10083"/>
                    <a:pt x="9203" y="13090"/>
                    <a:pt x="12960" y="16050"/>
                  </a:cubicBezTo>
                  <a:cubicBezTo>
                    <a:pt x="14838" y="17484"/>
                    <a:pt x="16904" y="18964"/>
                    <a:pt x="19346" y="20397"/>
                  </a:cubicBezTo>
                  <a:cubicBezTo>
                    <a:pt x="20097" y="20767"/>
                    <a:pt x="20849" y="21184"/>
                    <a:pt x="21600" y="21600"/>
                  </a:cubicBezTo>
                  <a:cubicBezTo>
                    <a:pt x="21412" y="21461"/>
                    <a:pt x="21224" y="21322"/>
                    <a:pt x="21037" y="21184"/>
                  </a:cubicBezTo>
                  <a:cubicBezTo>
                    <a:pt x="20285" y="20444"/>
                    <a:pt x="19534" y="19657"/>
                    <a:pt x="18970" y="18917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7" name="Freeform 31"/>
            <p:cNvSpPr/>
            <p:nvPr/>
          </p:nvSpPr>
          <p:spPr>
            <a:xfrm>
              <a:off x="444311" y="1289984"/>
              <a:ext cx="170725" cy="302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600" extrusionOk="0">
                  <a:moveTo>
                    <a:pt x="9750" y="21600"/>
                  </a:moveTo>
                  <a:cubicBezTo>
                    <a:pt x="8550" y="21191"/>
                    <a:pt x="7950" y="20781"/>
                    <a:pt x="7350" y="20372"/>
                  </a:cubicBezTo>
                  <a:cubicBezTo>
                    <a:pt x="4350" y="18085"/>
                    <a:pt x="2550" y="15833"/>
                    <a:pt x="2550" y="13581"/>
                  </a:cubicBezTo>
                  <a:cubicBezTo>
                    <a:pt x="2550" y="11295"/>
                    <a:pt x="4350" y="9043"/>
                    <a:pt x="7350" y="6756"/>
                  </a:cubicBezTo>
                  <a:cubicBezTo>
                    <a:pt x="8550" y="5630"/>
                    <a:pt x="10350" y="4504"/>
                    <a:pt x="12750" y="3378"/>
                  </a:cubicBezTo>
                  <a:cubicBezTo>
                    <a:pt x="15150" y="2252"/>
                    <a:pt x="17550" y="1126"/>
                    <a:pt x="21150" y="0"/>
                  </a:cubicBezTo>
                  <a:cubicBezTo>
                    <a:pt x="20550" y="0"/>
                    <a:pt x="20550" y="0"/>
                    <a:pt x="20550" y="0"/>
                  </a:cubicBezTo>
                  <a:cubicBezTo>
                    <a:pt x="16950" y="1126"/>
                    <a:pt x="13950" y="2252"/>
                    <a:pt x="11550" y="3378"/>
                  </a:cubicBezTo>
                  <a:cubicBezTo>
                    <a:pt x="9150" y="4504"/>
                    <a:pt x="7350" y="5630"/>
                    <a:pt x="5550" y="6756"/>
                  </a:cubicBezTo>
                  <a:cubicBezTo>
                    <a:pt x="1950" y="9009"/>
                    <a:pt x="150" y="11295"/>
                    <a:pt x="150" y="13581"/>
                  </a:cubicBezTo>
                  <a:cubicBezTo>
                    <a:pt x="-450" y="15731"/>
                    <a:pt x="750" y="17915"/>
                    <a:pt x="3750" y="20099"/>
                  </a:cubicBezTo>
                  <a:cubicBezTo>
                    <a:pt x="5550" y="20576"/>
                    <a:pt x="7350" y="21088"/>
                    <a:pt x="9150" y="21566"/>
                  </a:cubicBezTo>
                  <a:cubicBezTo>
                    <a:pt x="9150" y="21566"/>
                    <a:pt x="9750" y="21600"/>
                    <a:pt x="9750" y="2160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8" name="Freeform 32"/>
            <p:cNvSpPr/>
            <p:nvPr/>
          </p:nvSpPr>
          <p:spPr>
            <a:xfrm>
              <a:off x="1084453" y="6572387"/>
              <a:ext cx="134121" cy="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21600"/>
                  </a:move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86" y="14644"/>
                    <a:pt x="6943" y="7322"/>
                    <a:pt x="0" y="0"/>
                  </a:cubicBezTo>
                  <a:cubicBezTo>
                    <a:pt x="4629" y="7322"/>
                    <a:pt x="10029" y="14644"/>
                    <a:pt x="16971" y="2160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39" name="Freeform 33"/>
            <p:cNvSpPr/>
            <p:nvPr/>
          </p:nvSpPr>
          <p:spPr>
            <a:xfrm>
              <a:off x="475166" y="4108415"/>
              <a:ext cx="82390" cy="51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082" y="10901"/>
                  </a:moveTo>
                  <a:cubicBezTo>
                    <a:pt x="10165" y="14535"/>
                    <a:pt x="16518" y="17966"/>
                    <a:pt x="21600" y="21600"/>
                  </a:cubicBezTo>
                  <a:cubicBezTo>
                    <a:pt x="17788" y="17361"/>
                    <a:pt x="15247" y="13121"/>
                    <a:pt x="12706" y="8882"/>
                  </a:cubicBezTo>
                  <a:cubicBezTo>
                    <a:pt x="12706" y="8882"/>
                    <a:pt x="11435" y="8680"/>
                    <a:pt x="11435" y="8680"/>
                  </a:cubicBezTo>
                  <a:cubicBezTo>
                    <a:pt x="7624" y="5854"/>
                    <a:pt x="3812" y="2826"/>
                    <a:pt x="0" y="0"/>
                  </a:cubicBezTo>
                  <a:cubicBezTo>
                    <a:pt x="0" y="404"/>
                    <a:pt x="0" y="1009"/>
                    <a:pt x="0" y="1615"/>
                  </a:cubicBezTo>
                  <a:cubicBezTo>
                    <a:pt x="1271" y="4643"/>
                    <a:pt x="3812" y="7873"/>
                    <a:pt x="5082" y="10901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0" name="Freeform 34"/>
            <p:cNvSpPr/>
            <p:nvPr/>
          </p:nvSpPr>
          <p:spPr>
            <a:xfrm>
              <a:off x="946501" y="3146585"/>
              <a:ext cx="1410174" cy="271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8" y="21030"/>
                  </a:moveTo>
                  <a:cubicBezTo>
                    <a:pt x="661" y="19052"/>
                    <a:pt x="1396" y="17037"/>
                    <a:pt x="2571" y="15097"/>
                  </a:cubicBezTo>
                  <a:cubicBezTo>
                    <a:pt x="3747" y="13196"/>
                    <a:pt x="5363" y="11332"/>
                    <a:pt x="7273" y="9583"/>
                  </a:cubicBezTo>
                  <a:cubicBezTo>
                    <a:pt x="9110" y="7796"/>
                    <a:pt x="11314" y="6123"/>
                    <a:pt x="13739" y="4525"/>
                  </a:cubicBezTo>
                  <a:cubicBezTo>
                    <a:pt x="14914" y="3727"/>
                    <a:pt x="16163" y="2928"/>
                    <a:pt x="17486" y="2206"/>
                  </a:cubicBezTo>
                  <a:cubicBezTo>
                    <a:pt x="18147" y="1825"/>
                    <a:pt x="18808" y="1445"/>
                    <a:pt x="19469" y="1065"/>
                  </a:cubicBezTo>
                  <a:cubicBezTo>
                    <a:pt x="20131" y="723"/>
                    <a:pt x="20865" y="342"/>
                    <a:pt x="21600" y="0"/>
                  </a:cubicBezTo>
                  <a:cubicBezTo>
                    <a:pt x="21527" y="0"/>
                    <a:pt x="21527" y="0"/>
                    <a:pt x="21527" y="0"/>
                  </a:cubicBezTo>
                  <a:cubicBezTo>
                    <a:pt x="20792" y="342"/>
                    <a:pt x="20057" y="685"/>
                    <a:pt x="19396" y="1027"/>
                  </a:cubicBezTo>
                  <a:cubicBezTo>
                    <a:pt x="18735" y="1407"/>
                    <a:pt x="18073" y="1787"/>
                    <a:pt x="17412" y="2130"/>
                  </a:cubicBezTo>
                  <a:cubicBezTo>
                    <a:pt x="16016" y="2890"/>
                    <a:pt x="14767" y="3651"/>
                    <a:pt x="13592" y="4449"/>
                  </a:cubicBezTo>
                  <a:cubicBezTo>
                    <a:pt x="11094" y="6046"/>
                    <a:pt x="8890" y="7720"/>
                    <a:pt x="6980" y="9469"/>
                  </a:cubicBezTo>
                  <a:cubicBezTo>
                    <a:pt x="4996" y="11256"/>
                    <a:pt x="3380" y="13120"/>
                    <a:pt x="2204" y="15059"/>
                  </a:cubicBezTo>
                  <a:cubicBezTo>
                    <a:pt x="955" y="16923"/>
                    <a:pt x="220" y="18900"/>
                    <a:pt x="0" y="20877"/>
                  </a:cubicBezTo>
                  <a:cubicBezTo>
                    <a:pt x="220" y="21106"/>
                    <a:pt x="367" y="21334"/>
                    <a:pt x="514" y="21600"/>
                  </a:cubicBezTo>
                  <a:cubicBezTo>
                    <a:pt x="514" y="21410"/>
                    <a:pt x="514" y="21220"/>
                    <a:pt x="588" y="2103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1" name="Freeform 35"/>
            <p:cNvSpPr/>
            <p:nvPr/>
          </p:nvSpPr>
          <p:spPr>
            <a:xfrm>
              <a:off x="1046133" y="6601127"/>
              <a:ext cx="120710" cy="252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320" y="7336"/>
                    <a:pt x="10368" y="14672"/>
                    <a:pt x="16416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3824" y="14672"/>
                    <a:pt x="6912" y="7336"/>
                    <a:pt x="0" y="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2" name="Freeform 36"/>
            <p:cNvSpPr/>
            <p:nvPr/>
          </p:nvSpPr>
          <p:spPr>
            <a:xfrm>
              <a:off x="946501" y="5897956"/>
              <a:ext cx="137953" cy="674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0" y="4596"/>
                    <a:pt x="1490" y="9191"/>
                    <a:pt x="5214" y="13634"/>
                  </a:cubicBezTo>
                  <a:cubicBezTo>
                    <a:pt x="8193" y="15013"/>
                    <a:pt x="10428" y="16545"/>
                    <a:pt x="13407" y="17923"/>
                  </a:cubicBezTo>
                  <a:cubicBezTo>
                    <a:pt x="16386" y="19149"/>
                    <a:pt x="18621" y="20374"/>
                    <a:pt x="21600" y="21600"/>
                  </a:cubicBezTo>
                  <a:cubicBezTo>
                    <a:pt x="20855" y="21294"/>
                    <a:pt x="20855" y="20987"/>
                    <a:pt x="20110" y="20681"/>
                  </a:cubicBezTo>
                  <a:cubicBezTo>
                    <a:pt x="11917" y="15013"/>
                    <a:pt x="7448" y="9191"/>
                    <a:pt x="5959" y="3370"/>
                  </a:cubicBezTo>
                  <a:cubicBezTo>
                    <a:pt x="5214" y="2757"/>
                    <a:pt x="3724" y="2298"/>
                    <a:pt x="2979" y="1685"/>
                  </a:cubicBezTo>
                  <a:cubicBezTo>
                    <a:pt x="1490" y="1072"/>
                    <a:pt x="745" y="460"/>
                    <a:pt x="0" y="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3" name="Freeform 37"/>
            <p:cNvSpPr/>
            <p:nvPr/>
          </p:nvSpPr>
          <p:spPr>
            <a:xfrm>
              <a:off x="946502" y="5773416"/>
              <a:ext cx="38320" cy="22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700"/>
                  </a:moveTo>
                  <a:cubicBezTo>
                    <a:pt x="2700" y="13050"/>
                    <a:pt x="5400" y="14850"/>
                    <a:pt x="10800" y="16650"/>
                  </a:cubicBezTo>
                  <a:cubicBezTo>
                    <a:pt x="13500" y="18450"/>
                    <a:pt x="18900" y="19800"/>
                    <a:pt x="21600" y="21600"/>
                  </a:cubicBezTo>
                  <a:cubicBezTo>
                    <a:pt x="18900" y="17100"/>
                    <a:pt x="18900" y="12600"/>
                    <a:pt x="18900" y="8550"/>
                  </a:cubicBezTo>
                  <a:cubicBezTo>
                    <a:pt x="13500" y="5400"/>
                    <a:pt x="8100" y="2700"/>
                    <a:pt x="0" y="0"/>
                  </a:cubicBezTo>
                  <a:cubicBezTo>
                    <a:pt x="0" y="450"/>
                    <a:pt x="0" y="1350"/>
                    <a:pt x="0" y="1800"/>
                  </a:cubicBezTo>
                  <a:cubicBezTo>
                    <a:pt x="0" y="4950"/>
                    <a:pt x="0" y="8550"/>
                    <a:pt x="0" y="11700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944" name="Freeform 38"/>
            <p:cNvSpPr/>
            <p:nvPr/>
          </p:nvSpPr>
          <p:spPr>
            <a:xfrm>
              <a:off x="979074" y="6323308"/>
              <a:ext cx="210761" cy="530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5449"/>
                  </a:moveTo>
                  <a:cubicBezTo>
                    <a:pt x="3436" y="3697"/>
                    <a:pt x="1964" y="1751"/>
                    <a:pt x="0" y="0"/>
                  </a:cubicBezTo>
                  <a:cubicBezTo>
                    <a:pt x="1473" y="3114"/>
                    <a:pt x="3436" y="6422"/>
                    <a:pt x="5400" y="9535"/>
                  </a:cubicBezTo>
                  <a:cubicBezTo>
                    <a:pt x="5891" y="10119"/>
                    <a:pt x="6382" y="10703"/>
                    <a:pt x="6873" y="11286"/>
                  </a:cubicBezTo>
                  <a:cubicBezTo>
                    <a:pt x="10800" y="14789"/>
                    <a:pt x="14727" y="18292"/>
                    <a:pt x="1914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17182" y="17903"/>
                    <a:pt x="13745" y="14011"/>
                    <a:pt x="10800" y="10119"/>
                  </a:cubicBezTo>
                  <a:cubicBezTo>
                    <a:pt x="8836" y="8562"/>
                    <a:pt x="7364" y="7005"/>
                    <a:pt x="5400" y="5449"/>
                  </a:cubicBezTo>
                  <a:close/>
                </a:path>
              </a:pathLst>
            </a:custGeom>
            <a:solidFill>
              <a:srgbClr val="59533F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F3F248-EBD5-B979-2E31-5AF7D9ADC763}"/>
              </a:ext>
            </a:extLst>
          </p:cNvPr>
          <p:cNvSpPr txBox="1"/>
          <p:nvPr/>
        </p:nvSpPr>
        <p:spPr>
          <a:xfrm>
            <a:off x="6096000" y="1692564"/>
            <a:ext cx="1981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i="1" dirty="0"/>
              <a:t>Grazie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8A236FF-BE5B-9E7C-F9CC-02A8346A3875}"/>
              </a:ext>
            </a:extLst>
          </p:cNvPr>
          <p:cNvSpPr txBox="1">
            <a:spLocks/>
          </p:cNvSpPr>
          <p:nvPr/>
        </p:nvSpPr>
        <p:spPr>
          <a:xfrm>
            <a:off x="5820937" y="2765502"/>
            <a:ext cx="6801594" cy="216916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685800">
              <a:lnSpc>
                <a:spcPct val="110000"/>
              </a:lnSpc>
              <a:spcAft>
                <a:spcPts val="450"/>
              </a:spcAft>
            </a:pPr>
            <a:endParaRPr lang="en-US" sz="1600" i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Rockwell" panose="02060603020205020403"/>
            </a:endParaRPr>
          </a:p>
          <a:p>
            <a:pPr indent="-171450" algn="l" defTabSz="6858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Rockwell" panose="02060603020205020403"/>
            </a:endParaRPr>
          </a:p>
          <a:p>
            <a:pPr indent="-171450" algn="l" defTabSz="6858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  <a:hlinkClick r:id="rId2"/>
              </a:rPr>
              <a:t>Angelo.iossa@GMAIL.it</a:t>
            </a:r>
            <a:endParaRPr lang="en-US" sz="1600" i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Rockwell" panose="02060603020205020403"/>
            </a:endParaRPr>
          </a:p>
          <a:p>
            <a:pPr indent="-171450" algn="l" defTabSz="6858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Rockwell" panose="02060603020205020403"/>
            </a:endParaRPr>
          </a:p>
          <a:p>
            <a:pPr indent="-171450" algn="l" defTabSz="6858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Rockwell" panose="02060603020205020403"/>
              </a:rPr>
              <a:t>@angeloiossmd</a:t>
            </a:r>
          </a:p>
          <a:p>
            <a:pPr indent="-171450" algn="l" defTabSz="6858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Rockwell" panose="02060603020205020403"/>
            </a:endParaRPr>
          </a:p>
          <a:p>
            <a:pPr indent="-171450" algn="l" defTabSz="685800">
              <a:lnSpc>
                <a:spcPct val="11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600" i="1" dirty="0"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latin typeface="Rockwell" panose="02060603020205020403"/>
            </a:endParaRPr>
          </a:p>
        </p:txBody>
      </p:sp>
      <p:pic>
        <p:nvPicPr>
          <p:cNvPr id="4" name="Picture 2" descr="Microsoft Apps">
            <a:extLst>
              <a:ext uri="{FF2B5EF4-FFF2-40B4-BE49-F238E27FC236}">
                <a16:creationId xmlns:a16="http://schemas.microsoft.com/office/drawing/2014/main" id="{BF5C94DF-B9E9-E383-8B1E-DABCB3ACE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74" y="3820465"/>
            <a:ext cx="798738" cy="7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interno, natale, albero di Natale, interior design&#10;&#10;Il contenuto generato dall'IA potrebbe non essere corretto.">
            <a:extLst>
              <a:ext uri="{FF2B5EF4-FFF2-40B4-BE49-F238E27FC236}">
                <a16:creationId xmlns:a16="http://schemas.microsoft.com/office/drawing/2014/main" id="{7E7296C2-C14F-0CC7-AB5C-2A36AD5703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1" y="-54525"/>
            <a:ext cx="5143500" cy="6858000"/>
          </a:xfrm>
          <a:prstGeom prst="rect">
            <a:avLst/>
          </a:prstGeom>
        </p:spPr>
      </p:pic>
      <p:pic>
        <p:nvPicPr>
          <p:cNvPr id="7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BB48A43B-6084-5AC3-1AF9-2D2AFD104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5598622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66" y="0"/>
            <a:ext cx="10353761" cy="1326321"/>
          </a:xfrm>
        </p:spPr>
        <p:txBody>
          <a:bodyPr/>
          <a:lstStyle/>
          <a:p>
            <a:r>
              <a:rPr i="1" dirty="0"/>
              <a:t>Why pharmacotherapy today</a:t>
            </a:r>
            <a:r>
              <a:rPr lang="it-IT" i="1" dirty="0"/>
              <a:t>?</a:t>
            </a:r>
            <a:endParaRPr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23" y="2074292"/>
            <a:ext cx="6129262" cy="2007850"/>
          </a:xfrm>
        </p:spPr>
        <p:txBody>
          <a:bodyPr>
            <a:normAutofit fontScale="92500"/>
          </a:bodyPr>
          <a:lstStyle/>
          <a:p>
            <a:r>
              <a:rPr i="1" dirty="0"/>
              <a:t>• Chronic adiposity‑based disease</a:t>
            </a:r>
          </a:p>
          <a:p>
            <a:r>
              <a:rPr i="1" dirty="0"/>
              <a:t>• BMI ≥30 or ≥27 with comorbidities</a:t>
            </a:r>
          </a:p>
          <a:p>
            <a:r>
              <a:rPr i="1" dirty="0"/>
              <a:t>• Integrated care: lifestyle – drugs – bariatric surgery</a:t>
            </a:r>
          </a:p>
          <a:p>
            <a:r>
              <a:rPr i="1" dirty="0"/>
              <a:t>• Disease‑modifying approach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F4AC08F8-567D-D219-0133-1CED228A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711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ull article: Obesity and Its Comorbidities: Current Treatment Options,  Emerging Biological Mechanisms, Future Perspectives and Challenges">
            <a:extLst>
              <a:ext uri="{FF2B5EF4-FFF2-40B4-BE49-F238E27FC236}">
                <a16:creationId xmlns:a16="http://schemas.microsoft.com/office/drawing/2014/main" id="{E37D0350-DEA4-A0C0-BB37-A806A137F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43" y="1935921"/>
            <a:ext cx="457200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EE0EB0-F923-7188-6002-61307DB00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51654729-AB93-A8AF-DA4E-107408864AFB}"/>
              </a:ext>
            </a:extLst>
          </p:cNvPr>
          <p:cNvSpPr/>
          <p:nvPr/>
        </p:nvSpPr>
        <p:spPr>
          <a:xfrm>
            <a:off x="442009" y="1279843"/>
            <a:ext cx="5274243" cy="5036101"/>
          </a:xfrm>
          <a:prstGeom prst="rect">
            <a:avLst/>
          </a:prstGeom>
          <a:solidFill>
            <a:srgbClr val="8AC7D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684000" rIns="72000" bIns="72000" rtlCol="0" anchor="t"/>
          <a:lstStyle/>
          <a:p>
            <a:pPr marL="0" marR="0" lvl="0" indent="0" defTabSz="12181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BD2E6890-D4F0-8386-ED2C-07C782688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91" y="1323972"/>
            <a:ext cx="4380415" cy="5160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AB57FD-B58E-CCB2-3BD8-95A64FDD696A}"/>
              </a:ext>
            </a:extLst>
          </p:cNvPr>
          <p:cNvSpPr txBox="1"/>
          <p:nvPr/>
        </p:nvSpPr>
        <p:spPr>
          <a:xfrm>
            <a:off x="542018" y="2027162"/>
            <a:ext cx="5022550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L'obesità è una malattia multifattoriale, cronica, recidivante, caratterizzata da un accumulo anomalo e/o eccessivo di grasso corporeo, che rappresenta un rischio per la salute.</a:t>
            </a: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400" dirty="0">
              <a:solidFill>
                <a:srgbClr val="000000"/>
              </a:solidFill>
              <a:latin typeface="Apis For Office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L'accumulo di grasso addominale è un importante fattore di rischio 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per il deterioramento della salute,</a:t>
            </a: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  anche in persone con basso BMI 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e ancora esenti da manifestazioni cliniche evidenti.</a:t>
            </a: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</a:t>
            </a:r>
            <a:endParaRPr lang="it-IT" sz="1400" dirty="0">
              <a:solidFill>
                <a:srgbClr val="000000"/>
              </a:solidFill>
              <a:latin typeface="Apis For Office"/>
            </a:endParaRP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400" dirty="0">
              <a:solidFill>
                <a:srgbClr val="000000"/>
              </a:solidFill>
              <a:latin typeface="Apis For Office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it-IT" sz="1400" dirty="0">
                <a:solidFill>
                  <a:srgbClr val="000000"/>
                </a:solidFill>
                <a:latin typeface="Apis For Office"/>
              </a:rPr>
              <a:t>L'uso di terapie </a:t>
            </a: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farmacologiche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 dovrebbe essere considerato anche in presenza di </a:t>
            </a: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BMI ≥25 kg/m² ed un rapporto vita-altezza &gt; 0,5.</a:t>
            </a: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 1</a:t>
            </a:r>
            <a:endParaRPr lang="it-IT" sz="1400" b="1" dirty="0">
              <a:solidFill>
                <a:srgbClr val="000000"/>
              </a:solidFill>
              <a:latin typeface="Apis For Office"/>
            </a:endParaRPr>
          </a:p>
          <a:p>
            <a:pPr marL="171450" marR="0" lvl="0" indent="-1714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1400" dirty="0">
              <a:solidFill>
                <a:srgbClr val="000000"/>
              </a:solidFill>
              <a:latin typeface="Apis For Office"/>
            </a:endParaRP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La gestione 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deve andare </a:t>
            </a: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oltre la semplice perdita di peso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, </a:t>
            </a: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includendo il trattamento delle complicanze 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legate all'obesità.</a:t>
            </a: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</a:t>
            </a:r>
            <a:endParaRPr lang="it-IT" sz="1400" dirty="0">
              <a:solidFill>
                <a:srgbClr val="000000"/>
              </a:solidFill>
              <a:latin typeface="Apis For Office"/>
            </a:endParaRPr>
          </a:p>
          <a:p>
            <a:pPr marL="171450" indent="-1714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  <a:latin typeface="Apis For Office"/>
              </a:rPr>
              <a:t>Obiettivo prioritario è la </a:t>
            </a:r>
            <a:r>
              <a:rPr lang="it-IT" sz="1400" b="1" dirty="0">
                <a:solidFill>
                  <a:srgbClr val="000000"/>
                </a:solidFill>
                <a:latin typeface="Apis For Office"/>
              </a:rPr>
              <a:t>perdita di peso sostenibile nel tempo</a:t>
            </a:r>
            <a:r>
              <a:rPr lang="it-IT" sz="1400" dirty="0">
                <a:solidFill>
                  <a:srgbClr val="000000"/>
                </a:solidFill>
                <a:latin typeface="Apis For Office"/>
              </a:rPr>
              <a:t>, per ridurre concretamente i rischi per la salute.</a:t>
            </a:r>
            <a:r>
              <a:rPr kumimoji="0" lang="it-IT" sz="1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is For Office"/>
                <a:ea typeface="+mn-ea"/>
                <a:cs typeface="+mn-cs"/>
              </a:rPr>
              <a:t>1</a:t>
            </a:r>
            <a:endParaRPr lang="it-IT" sz="1400" dirty="0">
              <a:solidFill>
                <a:srgbClr val="000000"/>
              </a:solidFill>
              <a:latin typeface="Apis For Office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Rectangle: Top Corners Rounded 12">
            <a:extLst>
              <a:ext uri="{FF2B5EF4-FFF2-40B4-BE49-F238E27FC236}">
                <a16:creationId xmlns:a16="http://schemas.microsoft.com/office/drawing/2014/main" id="{D2A03CCE-3104-0E84-92F9-63B7ED6377A9}"/>
              </a:ext>
            </a:extLst>
          </p:cNvPr>
          <p:cNvSpPr/>
          <p:nvPr/>
        </p:nvSpPr>
        <p:spPr>
          <a:xfrm rot="5400000">
            <a:off x="1339919" y="641958"/>
            <a:ext cx="430379" cy="203528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6000" tIns="576000" rIns="36000" bIns="36000" rtlCol="0" anchor="t"/>
          <a:lstStyle/>
          <a:p>
            <a:pPr marL="0" marR="0" lvl="0" indent="0" defTabSz="1218150" eaLnBrk="1" fontAlgn="auto" latinLnBrk="0" hangingPunct="1">
              <a:lnSpc>
                <a:spcPct val="1826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6" name="Picture 6" descr="European Association for the Study of Obesity | LinkedIn">
            <a:extLst>
              <a:ext uri="{FF2B5EF4-FFF2-40B4-BE49-F238E27FC236}">
                <a16:creationId xmlns:a16="http://schemas.microsoft.com/office/drawing/2014/main" id="{A6A97A6B-8D8B-9035-C2BF-A76902BAD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6000"/>
          <a:stretch/>
        </p:blipFill>
        <p:spPr bwMode="auto">
          <a:xfrm>
            <a:off x="699668" y="1496706"/>
            <a:ext cx="703820" cy="3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AEC15B1-39E6-FA81-76D4-EF771D41F3DC}"/>
              </a:ext>
            </a:extLst>
          </p:cNvPr>
          <p:cNvSpPr txBox="1"/>
          <p:nvPr/>
        </p:nvSpPr>
        <p:spPr>
          <a:xfrm>
            <a:off x="1537866" y="1496706"/>
            <a:ext cx="8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2024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6B87E9-3A7E-0F40-1214-EE40D89FA238}"/>
              </a:ext>
            </a:extLst>
          </p:cNvPr>
          <p:cNvSpPr txBox="1"/>
          <p:nvPr/>
        </p:nvSpPr>
        <p:spPr>
          <a:xfrm>
            <a:off x="5716252" y="308722"/>
            <a:ext cx="61523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i="1" dirty="0">
                <a:effectLst/>
                <a:latin typeface="Harding"/>
              </a:rPr>
              <a:t>Un nuovo framework </a:t>
            </a:r>
            <a:r>
              <a:rPr lang="en-US" sz="1600" b="1" i="1" dirty="0">
                <a:latin typeface="Harding"/>
              </a:rPr>
              <a:t>per la </a:t>
            </a:r>
            <a:r>
              <a:rPr lang="en-US" sz="1600" b="1" i="1" dirty="0" err="1">
                <a:latin typeface="Harding"/>
              </a:rPr>
              <a:t>diagnosi</a:t>
            </a:r>
            <a:r>
              <a:rPr lang="en-US" sz="1600" b="1" i="1" dirty="0">
                <a:latin typeface="Harding"/>
              </a:rPr>
              <a:t>, </a:t>
            </a:r>
            <a:r>
              <a:rPr lang="en-US" sz="1600" b="1" i="1" dirty="0" err="1">
                <a:latin typeface="Harding"/>
              </a:rPr>
              <a:t>stadiazione</a:t>
            </a:r>
            <a:r>
              <a:rPr lang="en-US" sz="1600" b="1" i="1" dirty="0">
                <a:latin typeface="Harding"/>
              </a:rPr>
              <a:t> e </a:t>
            </a:r>
            <a:r>
              <a:rPr lang="en-US" sz="1600" b="1" i="1" dirty="0" err="1">
                <a:latin typeface="Harding"/>
              </a:rPr>
              <a:t>gestione</a:t>
            </a:r>
            <a:r>
              <a:rPr lang="en-US" sz="1600" b="1" i="1" dirty="0">
                <a:latin typeface="Harding"/>
              </a:rPr>
              <a:t> </a:t>
            </a:r>
            <a:r>
              <a:rPr lang="en-US" sz="1600" b="1" i="1" dirty="0" err="1">
                <a:latin typeface="Harding"/>
              </a:rPr>
              <a:t>dell’obesità</a:t>
            </a:r>
            <a:r>
              <a:rPr lang="en-US" sz="1600" b="1" i="1" dirty="0">
                <a:latin typeface="Harding"/>
              </a:rPr>
              <a:t> </a:t>
            </a:r>
            <a:r>
              <a:rPr lang="en-US" sz="1600" b="1" i="1" dirty="0" err="1">
                <a:latin typeface="Harding"/>
              </a:rPr>
              <a:t>negli</a:t>
            </a:r>
            <a:r>
              <a:rPr lang="en-US" sz="1600" b="1" i="1" dirty="0">
                <a:latin typeface="Harding"/>
              </a:rPr>
              <a:t> </a:t>
            </a:r>
            <a:r>
              <a:rPr lang="en-US" sz="1600" b="1" i="1" dirty="0" err="1">
                <a:latin typeface="Harding"/>
              </a:rPr>
              <a:t>adulti</a:t>
            </a:r>
            <a:r>
              <a:rPr lang="en-US" sz="1600" b="1" i="1" dirty="0">
                <a:latin typeface="Harding"/>
              </a:rPr>
              <a:t> </a:t>
            </a:r>
            <a:r>
              <a:rPr lang="en-US" sz="1600" b="1" i="1" baseline="30000" dirty="0">
                <a:latin typeface="Harding"/>
              </a:rPr>
              <a:t>1</a:t>
            </a:r>
            <a:endParaRPr lang="it-IT" sz="1600" i="1" baseline="30000" dirty="0"/>
          </a:p>
        </p:txBody>
      </p:sp>
      <p:sp>
        <p:nvSpPr>
          <p:cNvPr id="10" name="object 101">
            <a:extLst>
              <a:ext uri="{FF2B5EF4-FFF2-40B4-BE49-F238E27FC236}">
                <a16:creationId xmlns:a16="http://schemas.microsoft.com/office/drawing/2014/main" id="{898773DD-A85D-26F6-7A36-BB3912F6E7E3}"/>
              </a:ext>
            </a:extLst>
          </p:cNvPr>
          <p:cNvSpPr txBox="1"/>
          <p:nvPr/>
        </p:nvSpPr>
        <p:spPr>
          <a:xfrm>
            <a:off x="6471043" y="6186710"/>
            <a:ext cx="4198909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dirty="0">
                <a:solidFill>
                  <a:srgbClr val="333333"/>
                </a:solidFill>
                <a:latin typeface="Apis For Office"/>
                <a:cs typeface="Apis For Office"/>
              </a:rPr>
              <a:t>Fi</a:t>
            </a:r>
            <a:r>
              <a:rPr lang="it-IT" sz="1100" dirty="0">
                <a:solidFill>
                  <a:srgbClr val="333333"/>
                </a:solidFill>
                <a:latin typeface="Apis For Office"/>
                <a:cs typeface="Apis For Office"/>
              </a:rPr>
              <a:t>g 1 Rif 1</a:t>
            </a:r>
            <a:endParaRPr sz="1100" dirty="0">
              <a:latin typeface="Apis For Office"/>
              <a:cs typeface="Apis For Office"/>
            </a:endParaRPr>
          </a:p>
        </p:txBody>
      </p:sp>
      <p:sp>
        <p:nvSpPr>
          <p:cNvPr id="11" name="object 101">
            <a:extLst>
              <a:ext uri="{FF2B5EF4-FFF2-40B4-BE49-F238E27FC236}">
                <a16:creationId xmlns:a16="http://schemas.microsoft.com/office/drawing/2014/main" id="{4F5A63D7-92D5-D693-2856-9C537CA4A975}"/>
              </a:ext>
            </a:extLst>
          </p:cNvPr>
          <p:cNvSpPr txBox="1"/>
          <p:nvPr/>
        </p:nvSpPr>
        <p:spPr>
          <a:xfrm>
            <a:off x="629104" y="6592119"/>
            <a:ext cx="10240826" cy="153246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it-IT" sz="900" dirty="0">
                <a:solidFill>
                  <a:srgbClr val="FF0000"/>
                </a:solidFill>
                <a:latin typeface="Apis For Office"/>
                <a:cs typeface="Apis For Office"/>
              </a:rPr>
              <a:t>Rif: 1.Busetto L, </a:t>
            </a:r>
            <a:r>
              <a:rPr lang="en-US" sz="9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 new framework for the diagnosis, staging and management of obesity in adults. Nat Med. 2024 Sep;30(9):2395-2399</a:t>
            </a:r>
            <a:endParaRPr sz="900" dirty="0">
              <a:solidFill>
                <a:srgbClr val="FF0000"/>
              </a:solidFill>
              <a:latin typeface="Apis For Office"/>
              <a:cs typeface="Apis For Office"/>
            </a:endParaRPr>
          </a:p>
        </p:txBody>
      </p:sp>
      <p:pic>
        <p:nvPicPr>
          <p:cNvPr id="2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2392AA5C-6FA1-5DB1-709D-ACE6F8D87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aist to Height Ratio Calculator - Calculator Academy">
            <a:extLst>
              <a:ext uri="{FF2B5EF4-FFF2-40B4-BE49-F238E27FC236}">
                <a16:creationId xmlns:a16="http://schemas.microsoft.com/office/drawing/2014/main" id="{D3E3504B-21B6-5A17-C79F-8368438C3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23810" r="-1"/>
          <a:stretch>
            <a:fillRect/>
          </a:stretch>
        </p:blipFill>
        <p:spPr bwMode="auto">
          <a:xfrm>
            <a:off x="1555108" y="88573"/>
            <a:ext cx="4226774" cy="271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987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A68CD-B631-682F-6884-23C14F8CC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F392A768-81F1-8FB8-6E3C-DB0F66FA7275}"/>
              </a:ext>
            </a:extLst>
          </p:cNvPr>
          <p:cNvSpPr/>
          <p:nvPr/>
        </p:nvSpPr>
        <p:spPr>
          <a:xfrm>
            <a:off x="602783" y="578924"/>
            <a:ext cx="11467007" cy="5356679"/>
          </a:xfrm>
          <a:prstGeom prst="rect">
            <a:avLst/>
          </a:prstGeom>
          <a:solidFill>
            <a:srgbClr val="8AC7DD">
              <a:lumMod val="20000"/>
              <a:lumOff val="80000"/>
            </a:srgbClr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72000" tIns="684000" rIns="72000" bIns="72000" rtlCol="0" anchor="t"/>
          <a:lstStyle/>
          <a:p>
            <a:pPr marL="0" marR="0" lvl="0" indent="0" defTabSz="12181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sp>
        <p:nvSpPr>
          <p:cNvPr id="5" name="Rectangle: Top Corners Rounded 12">
            <a:extLst>
              <a:ext uri="{FF2B5EF4-FFF2-40B4-BE49-F238E27FC236}">
                <a16:creationId xmlns:a16="http://schemas.microsoft.com/office/drawing/2014/main" id="{2BF9B603-C302-3A2E-0F06-FB6D9D894CB2}"/>
              </a:ext>
            </a:extLst>
          </p:cNvPr>
          <p:cNvSpPr/>
          <p:nvPr/>
        </p:nvSpPr>
        <p:spPr>
          <a:xfrm rot="5400000">
            <a:off x="336342" y="845364"/>
            <a:ext cx="1496219" cy="9633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lIns="36000" tIns="576000" rIns="36000" bIns="36000" rtlCol="0" anchor="t"/>
          <a:lstStyle/>
          <a:p>
            <a:pPr marL="0" marR="0" lvl="0" indent="0" defTabSz="1218150" eaLnBrk="1" fontAlgn="auto" latinLnBrk="0" hangingPunct="1">
              <a:lnSpc>
                <a:spcPct val="1826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pis For Office"/>
              <a:ea typeface="+mn-ea"/>
              <a:cs typeface="+mn-cs"/>
            </a:endParaRPr>
          </a:p>
        </p:txBody>
      </p:sp>
      <p:pic>
        <p:nvPicPr>
          <p:cNvPr id="6" name="Picture 6" descr="European Association for the Study of Obesity | LinkedIn">
            <a:extLst>
              <a:ext uri="{FF2B5EF4-FFF2-40B4-BE49-F238E27FC236}">
                <a16:creationId xmlns:a16="http://schemas.microsoft.com/office/drawing/2014/main" id="{3897243F-7B9C-6685-1068-D9580103D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0" b="26000"/>
          <a:stretch/>
        </p:blipFill>
        <p:spPr bwMode="auto">
          <a:xfrm>
            <a:off x="694419" y="879052"/>
            <a:ext cx="703820" cy="3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0EBC1D7-268B-7765-194E-BD6D812C9F5D}"/>
              </a:ext>
            </a:extLst>
          </p:cNvPr>
          <p:cNvSpPr txBox="1"/>
          <p:nvPr/>
        </p:nvSpPr>
        <p:spPr>
          <a:xfrm>
            <a:off x="537466" y="1827778"/>
            <a:ext cx="802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2024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2CBF37D-79C9-8FAF-663F-9F536C812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8"/>
          <a:stretch/>
        </p:blipFill>
        <p:spPr>
          <a:xfrm>
            <a:off x="1703010" y="792437"/>
            <a:ext cx="9266552" cy="4929651"/>
          </a:xfrm>
          <a:prstGeom prst="rect">
            <a:avLst/>
          </a:prstGeom>
        </p:spPr>
      </p:pic>
      <p:sp>
        <p:nvSpPr>
          <p:cNvPr id="12" name="object 101">
            <a:extLst>
              <a:ext uri="{FF2B5EF4-FFF2-40B4-BE49-F238E27FC236}">
                <a16:creationId xmlns:a16="http://schemas.microsoft.com/office/drawing/2014/main" id="{DC157FDD-D81B-5427-E6C5-35D83C5BF967}"/>
              </a:ext>
            </a:extLst>
          </p:cNvPr>
          <p:cNvSpPr txBox="1"/>
          <p:nvPr/>
        </p:nvSpPr>
        <p:spPr>
          <a:xfrm>
            <a:off x="641136" y="6488748"/>
            <a:ext cx="10240826" cy="26096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spcBef>
                <a:spcPts val="114"/>
              </a:spcBef>
            </a:pPr>
            <a:r>
              <a:rPr lang="it-IT" sz="800" dirty="0">
                <a:latin typeface="Apis For Office"/>
                <a:cs typeface="Apis For Office"/>
              </a:rPr>
              <a:t>Rif: EASO </a:t>
            </a:r>
            <a:r>
              <a:rPr lang="en-US" sz="800" b="0" i="0" cap="all" dirty="0">
                <a:effectLst/>
                <a:latin typeface="Nunito" panose="020F0502020204030204" pitchFamily="2" charset="0"/>
              </a:rPr>
              <a:t>A new framework for the diagnosis, staging and management of obesity in adults 2024, 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new framework for the diagnosis, staging and management of obesity in adults – EASO</a:t>
            </a:r>
            <a:r>
              <a:rPr lang="en-US" sz="800" dirty="0"/>
              <a:t>, ultimo accesso Aprile 2025</a:t>
            </a:r>
            <a:r>
              <a:rPr lang="en-US" sz="800" b="0" i="0" cap="all" dirty="0">
                <a:effectLst/>
                <a:latin typeface="Nunito" panose="020F0502020204030204" pitchFamily="2" charset="0"/>
              </a:rPr>
              <a:t>, </a:t>
            </a:r>
          </a:p>
        </p:txBody>
      </p:sp>
      <p:pic>
        <p:nvPicPr>
          <p:cNvPr id="2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4536785E-1276-5623-1C28-FACDC7EB9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522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273CA5D0-AF1A-D54D-CA59-F3D4F332D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5400" cy="1642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magine 6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0C5CF85D-339F-4C1F-5408-F8977DB64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52" y="3342213"/>
            <a:ext cx="5203371" cy="3423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magine 8" descr="Immagine che contiene testo, line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91953669-1CA1-62D9-D4CE-6CA7F9463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211" y="821344"/>
            <a:ext cx="7445704" cy="267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07ECA141-EDD6-664D-58D2-D09C096F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E3990BD-5139-BB33-9C9D-04865B6C33BE}"/>
              </a:ext>
            </a:extLst>
          </p:cNvPr>
          <p:cNvSpPr txBox="1"/>
          <p:nvPr/>
        </p:nvSpPr>
        <p:spPr>
          <a:xfrm>
            <a:off x="3102429" y="979714"/>
            <a:ext cx="86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FF0000"/>
                </a:solidFill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1696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33" y="-23508"/>
            <a:ext cx="8640180" cy="1326321"/>
          </a:xfrm>
        </p:spPr>
        <p:txBody>
          <a:bodyPr/>
          <a:lstStyle/>
          <a:p>
            <a:r>
              <a:rPr i="1" dirty="0"/>
              <a:t>Weight‑loss efficacy (RCTs)</a:t>
            </a:r>
          </a:p>
        </p:txBody>
      </p:sp>
      <p:pic>
        <p:nvPicPr>
          <p:cNvPr id="3" name="Picture 2" descr="chart_efficacy_t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7" y="1302813"/>
            <a:ext cx="6563215" cy="5138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C4C8144B-45AC-7068-7C69-F9809DAF0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3090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341" y="152399"/>
            <a:ext cx="5160669" cy="1326321"/>
          </a:xfrm>
        </p:spPr>
        <p:txBody>
          <a:bodyPr>
            <a:normAutofit/>
          </a:bodyPr>
          <a:lstStyle/>
          <a:p>
            <a:r>
              <a:rPr lang="it-IT" i="1" dirty="0"/>
              <a:t>Agenda</a:t>
            </a: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7900B6B7-6399-721C-3BC6-C0A801780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ACCEA69B-DF0D-AA3B-2BBD-09FF3BDCDA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358626"/>
              </p:ext>
            </p:extLst>
          </p:nvPr>
        </p:nvGraphicFramePr>
        <p:xfrm>
          <a:off x="305051" y="1240972"/>
          <a:ext cx="11571248" cy="458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54B4B535-777C-5C56-6621-622233E3DEB6}"/>
              </a:ext>
            </a:extLst>
          </p:cNvPr>
          <p:cNvSpPr/>
          <p:nvPr/>
        </p:nvSpPr>
        <p:spPr>
          <a:xfrm rot="16200000">
            <a:off x="3238503" y="1796840"/>
            <a:ext cx="1830324" cy="6997991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8029" y="81239"/>
            <a:ext cx="5943600" cy="751274"/>
          </a:xfrm>
        </p:spPr>
        <p:txBody>
          <a:bodyPr>
            <a:noAutofit/>
          </a:bodyPr>
          <a:lstStyle/>
          <a:p>
            <a:r>
              <a:rPr sz="3200" i="1" dirty="0">
                <a:solidFill>
                  <a:srgbClr val="FF0000"/>
                </a:solidFill>
              </a:rPr>
              <a:t>Absolute contraindications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456876"/>
            <a:ext cx="6318946" cy="3175201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GLP-1 </a:t>
            </a:r>
            <a:r>
              <a:rPr lang="it-IT" b="1" dirty="0" err="1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Agonists</a:t>
            </a:r>
            <a:r>
              <a:rPr lang="it-IT" b="1" dirty="0">
                <a:solidFill>
                  <a:schemeClr val="bg2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it-IT" b="1" dirty="0">
                <a:effectLst/>
              </a:rPr>
              <a:t>(e.g., </a:t>
            </a:r>
            <a:r>
              <a:rPr lang="it-IT" b="1" dirty="0" err="1">
                <a:effectLst/>
              </a:rPr>
              <a:t>Liraglutide</a:t>
            </a:r>
            <a:r>
              <a:rPr lang="it-IT" b="1" dirty="0">
                <a:effectLst/>
              </a:rPr>
              <a:t>, Semaglutide):</a:t>
            </a:r>
            <a:endParaRPr lang="it-IT" dirty="0">
              <a:effectLst/>
            </a:endParaRPr>
          </a:p>
          <a:p>
            <a:pPr lvl="1"/>
            <a:r>
              <a:rPr lang="it-IT" sz="2000" dirty="0">
                <a:effectLst/>
              </a:rPr>
              <a:t>Personal or family history of </a:t>
            </a:r>
            <a:r>
              <a:rPr lang="it-IT" sz="2000" dirty="0" err="1">
                <a:effectLst/>
              </a:rPr>
              <a:t>medullary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thyroid</a:t>
            </a:r>
            <a:r>
              <a:rPr lang="it-IT" sz="2000" dirty="0">
                <a:effectLst/>
              </a:rPr>
              <a:t> carcinoma (MTC).</a:t>
            </a:r>
          </a:p>
          <a:p>
            <a:pPr lvl="1"/>
            <a:r>
              <a:rPr lang="it-IT" sz="2000" dirty="0">
                <a:effectLst/>
              </a:rPr>
              <a:t>Multiple Endocrine Neoplasia </a:t>
            </a:r>
            <a:r>
              <a:rPr lang="it-IT" sz="2000" dirty="0" err="1">
                <a:effectLst/>
              </a:rPr>
              <a:t>syndrome</a:t>
            </a:r>
            <a:r>
              <a:rPr lang="it-IT" sz="2000" dirty="0">
                <a:effectLst/>
              </a:rPr>
              <a:t> type 2 (MEN 2).</a:t>
            </a:r>
          </a:p>
          <a:p>
            <a:pPr lvl="1"/>
            <a:r>
              <a:rPr lang="it-IT" sz="2000" dirty="0" err="1">
                <a:effectLst/>
              </a:rPr>
              <a:t>Pregnancy</a:t>
            </a:r>
            <a:r>
              <a:rPr lang="it-IT" sz="2000" dirty="0">
                <a:effectLst/>
              </a:rPr>
              <a:t>, </a:t>
            </a:r>
            <a:r>
              <a:rPr lang="it-IT" sz="2000" dirty="0" err="1">
                <a:effectLst/>
              </a:rPr>
              <a:t>lactation</a:t>
            </a:r>
            <a:r>
              <a:rPr lang="it-IT" sz="2000" dirty="0">
                <a:effectLst/>
              </a:rPr>
              <a:t>, or planning </a:t>
            </a:r>
            <a:r>
              <a:rPr lang="it-IT" sz="2000" dirty="0" err="1">
                <a:effectLst/>
              </a:rPr>
              <a:t>pregnancy</a:t>
            </a:r>
            <a:r>
              <a:rPr lang="it-IT" sz="2000" dirty="0">
                <a:effectLst/>
              </a:rPr>
              <a:t>.</a:t>
            </a:r>
          </a:p>
          <a:p>
            <a:pPr lvl="1"/>
            <a:r>
              <a:rPr lang="it-IT" sz="2000" dirty="0" err="1">
                <a:effectLst/>
              </a:rPr>
              <a:t>Known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hypersensitivity</a:t>
            </a:r>
            <a:r>
              <a:rPr lang="it-IT" sz="2000" dirty="0">
                <a:effectLst/>
              </a:rPr>
              <a:t> to the product.</a:t>
            </a:r>
          </a:p>
          <a:p>
            <a:endParaRPr lang="it-IT" dirty="0">
              <a:effectLst/>
            </a:endParaRPr>
          </a:p>
        </p:txBody>
      </p:sp>
      <p:pic>
        <p:nvPicPr>
          <p:cNvPr id="4" name="Picture 2" descr="Sanità privata: Dal dopoguerra ad oggi: la storia del gruppo Giomi">
            <a:extLst>
              <a:ext uri="{FF2B5EF4-FFF2-40B4-BE49-F238E27FC236}">
                <a16:creationId xmlns:a16="http://schemas.microsoft.com/office/drawing/2014/main" id="{A5FE32E3-AD9E-E3F8-1CA7-A6FD88670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1778" y1="40000" x2="61778" y2="40000"/>
                        <a14:foregroundMark x1="36889" y1="52889" x2="36889" y2="52889"/>
                        <a14:foregroundMark x1="35556" y1="87111" x2="35556" y2="87111"/>
                        <a14:foregroundMark x1="15111" y1="76889" x2="15111" y2="76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070" y="5506640"/>
            <a:ext cx="1259378" cy="12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ossible contraindications with Atlas adjustment treatments - AtlantoMed">
            <a:extLst>
              <a:ext uri="{FF2B5EF4-FFF2-40B4-BE49-F238E27FC236}">
                <a16:creationId xmlns:a16="http://schemas.microsoft.com/office/drawing/2014/main" id="{236CC604-8176-D2F0-011E-9AD680A49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3" b="95565" l="4902" r="94118">
                        <a14:foregroundMark x1="47059" y1="4839" x2="47059" y2="4839"/>
                        <a14:foregroundMark x1="50000" y1="2016" x2="50000" y2="2016"/>
                        <a14:foregroundMark x1="53922" y1="51613" x2="53922" y2="51613"/>
                        <a14:foregroundMark x1="42647" y1="69355" x2="42647" y2="69355"/>
                        <a14:foregroundMark x1="35294" y1="95565" x2="35294" y2="95565"/>
                        <a14:foregroundMark x1="68137" y1="95565" x2="68137" y2="95565"/>
                        <a14:foregroundMark x1="94118" y1="59677" x2="94118" y2="59677"/>
                        <a14:foregroundMark x1="5392" y1="47581" x2="5392" y2="47581"/>
                        <a14:foregroundMark x1="20098" y1="7258" x2="20098" y2="7258"/>
                        <a14:foregroundMark x1="49510" y1="3226" x2="49510" y2="3226"/>
                        <a14:foregroundMark x1="41176" y1="5242" x2="41176" y2="5242"/>
                        <a14:foregroundMark x1="45588" y1="5242" x2="45588" y2="5242"/>
                        <a14:foregroundMark x1="42647" y1="4032" x2="42647" y2="4032"/>
                        <a14:foregroundMark x1="52451" y1="3226" x2="52451" y2="3226"/>
                        <a14:foregroundMark x1="57353" y1="5242" x2="57353" y2="5242"/>
                        <a14:foregroundMark x1="64216" y1="10484" x2="64216" y2="10484"/>
                        <a14:foregroundMark x1="59804" y1="5242" x2="59804" y2="5242"/>
                        <a14:foregroundMark x1="51471" y1="3226" x2="51471" y2="3226"/>
                        <a14:foregroundMark x1="42647" y1="3629" x2="42647" y2="3629"/>
                        <a14:foregroundMark x1="38235" y1="6048" x2="38235" y2="6048"/>
                        <a14:foregroundMark x1="46078" y1="1613" x2="46078" y2="1613"/>
                        <a14:foregroundMark x1="53922" y1="3629" x2="53922" y2="3629"/>
                        <a14:foregroundMark x1="51471" y1="403" x2="51471" y2="403"/>
                        <a14:foregroundMark x1="52941" y1="2823" x2="52941" y2="2823"/>
                        <a14:foregroundMark x1="47059" y1="806" x2="47059" y2="806"/>
                        <a14:foregroundMark x1="48039" y1="1210" x2="48039" y2="1210"/>
                        <a14:foregroundMark x1="49020" y1="2016" x2="49020" y2="2016"/>
                        <a14:foregroundMark x1="48529" y1="2016" x2="48529" y2="2016"/>
                        <a14:foregroundMark x1="45588" y1="806" x2="45588" y2="806"/>
                        <a14:foregroundMark x1="49510" y1="2419" x2="49510" y2="2419"/>
                        <a14:foregroundMark x1="50000" y1="2016" x2="50000" y2="2016"/>
                        <a14:foregroundMark x1="47059" y1="1210" x2="47059" y2="1210"/>
                        <a14:foregroundMark x1="58333" y1="3226" x2="58333" y2="3226"/>
                        <a14:foregroundMark x1="49510" y1="3226" x2="49510" y2="3226"/>
                        <a14:foregroundMark x1="45588" y1="1210" x2="45588" y2="1210"/>
                        <a14:foregroundMark x1="49020" y1="2016" x2="49020" y2="2016"/>
                        <a14:foregroundMark x1="50980" y1="2016" x2="50980" y2="2016"/>
                        <a14:foregroundMark x1="47059" y1="2419" x2="47059" y2="2419"/>
                        <a14:backgroundMark x1="47059" y1="1210" x2="47059" y2="1210"/>
                        <a14:backgroundMark x1="54902" y1="1613" x2="54902" y2="1613"/>
                        <a14:backgroundMark x1="50000" y1="1613" x2="50000" y2="1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5" t="3013" r="1" b="1"/>
          <a:stretch>
            <a:fillRect/>
          </a:stretch>
        </p:blipFill>
        <p:spPr bwMode="auto">
          <a:xfrm>
            <a:off x="10500687" y="1029197"/>
            <a:ext cx="1796144" cy="214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D474CA-35EC-18CF-D8E7-121604D1EF28}"/>
              </a:ext>
            </a:extLst>
          </p:cNvPr>
          <p:cNvSpPr txBox="1"/>
          <p:nvPr/>
        </p:nvSpPr>
        <p:spPr>
          <a:xfrm>
            <a:off x="5641415" y="4197337"/>
            <a:ext cx="4680857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sz="2000" b="1" dirty="0" err="1">
                <a:effectLst/>
                <a:hlinkClick r:id="rId7"/>
              </a:rPr>
              <a:t>Orlistat</a:t>
            </a:r>
            <a:r>
              <a:rPr lang="it-IT" sz="2000" b="1" dirty="0">
                <a:effectLst/>
              </a:rPr>
              <a:t> (Xenical/Alli)</a:t>
            </a:r>
          </a:p>
          <a:p>
            <a:endParaRPr lang="it-IT" sz="200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effectLst/>
              </a:rPr>
              <a:t>Chronic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malabsorption</a:t>
            </a:r>
            <a:r>
              <a:rPr lang="it-IT" sz="2000" dirty="0">
                <a:effectLst/>
              </a:rPr>
              <a:t> </a:t>
            </a:r>
            <a:r>
              <a:rPr lang="it-IT" sz="2000" dirty="0" err="1">
                <a:effectLst/>
              </a:rPr>
              <a:t>syndrome</a:t>
            </a:r>
            <a:r>
              <a:rPr lang="it-IT" sz="2000" dirty="0">
                <a:effectLst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effectLst/>
              </a:rPr>
              <a:t>Cholestasis</a:t>
            </a:r>
            <a:r>
              <a:rPr lang="it-IT" sz="2000" dirty="0">
                <a:effectLst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effectLst/>
              </a:rPr>
              <a:t>Pregnancy</a:t>
            </a:r>
            <a:r>
              <a:rPr lang="it-IT" sz="2000" dirty="0">
                <a:effectLst/>
              </a:rPr>
              <a:t>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Damascato</Template>
  <TotalTime>781</TotalTime>
  <Words>1335</Words>
  <Application>Microsoft Office PowerPoint</Application>
  <PresentationFormat>Widescreen</PresentationFormat>
  <Paragraphs>243</Paragraphs>
  <Slides>26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7" baseType="lpstr">
      <vt:lpstr>Apis For Office</vt:lpstr>
      <vt:lpstr>Apis For Office (Headings)</vt:lpstr>
      <vt:lpstr>Aptos</vt:lpstr>
      <vt:lpstr>Arial</vt:lpstr>
      <vt:lpstr>Bookman Old Style</vt:lpstr>
      <vt:lpstr>Calibri</vt:lpstr>
      <vt:lpstr>Google Sans</vt:lpstr>
      <vt:lpstr>Harding</vt:lpstr>
      <vt:lpstr>Nunito</vt:lpstr>
      <vt:lpstr>Rockwell</vt:lpstr>
      <vt:lpstr>Damask</vt:lpstr>
      <vt:lpstr>Presentazione standard di PowerPoint</vt:lpstr>
      <vt:lpstr>Conflict of interest</vt:lpstr>
      <vt:lpstr>Why pharmacotherapy today?</vt:lpstr>
      <vt:lpstr>Presentazione standard di PowerPoint</vt:lpstr>
      <vt:lpstr>Presentazione standard di PowerPoint</vt:lpstr>
      <vt:lpstr>Presentazione standard di PowerPoint</vt:lpstr>
      <vt:lpstr>Weight‑loss efficacy (RCTs)</vt:lpstr>
      <vt:lpstr>Agenda</vt:lpstr>
      <vt:lpstr>Absolute contraindications</vt:lpstr>
      <vt:lpstr>Presentazione standard di PowerPoint</vt:lpstr>
      <vt:lpstr>Relative contraindications</vt:lpstr>
      <vt:lpstr>Relative contraindications</vt:lpstr>
      <vt:lpstr>Relative contraindications</vt:lpstr>
      <vt:lpstr>Presentazione standard di PowerPoint</vt:lpstr>
      <vt:lpstr>Agenda</vt:lpstr>
      <vt:lpstr>Adverse events frequency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Selected adverse events of special interest STEP UP</vt:lpstr>
      <vt:lpstr>Gastrointestinal adverse events STEP UP  </vt:lpstr>
      <vt:lpstr>Presentazione standard di PowerPoint</vt:lpstr>
      <vt:lpstr>Frequent adverse events</vt:lpstr>
      <vt:lpstr>Take‑home messages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angelo iossa</dc:creator>
  <cp:lastModifiedBy>angelo iossa</cp:lastModifiedBy>
  <cp:revision>9</cp:revision>
  <dcterms:created xsi:type="dcterms:W3CDTF">2026-02-13T09:18:43Z</dcterms:created>
  <dcterms:modified xsi:type="dcterms:W3CDTF">2026-02-19T08:55:30Z</dcterms:modified>
</cp:coreProperties>
</file>